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68" r:id="rId4"/>
    <p:sldMasterId id="2147483699" r:id="rId5"/>
    <p:sldMasterId id="2147483736" r:id="rId6"/>
  </p:sldMasterIdLst>
  <p:notesMasterIdLst>
    <p:notesMasterId r:id="rId18"/>
  </p:notesMasterIdLst>
  <p:handoutMasterIdLst>
    <p:handoutMasterId r:id="rId19"/>
  </p:handoutMasterIdLst>
  <p:sldIdLst>
    <p:sldId id="230719563" r:id="rId7"/>
    <p:sldId id="230719654" r:id="rId8"/>
    <p:sldId id="230719624" r:id="rId9"/>
    <p:sldId id="230719472" r:id="rId10"/>
    <p:sldId id="230719612" r:id="rId11"/>
    <p:sldId id="230719674" r:id="rId12"/>
    <p:sldId id="230719583" r:id="rId13"/>
    <p:sldId id="230719587" r:id="rId14"/>
    <p:sldId id="230719614" r:id="rId15"/>
    <p:sldId id="230719655" r:id="rId16"/>
    <p:sldId id="230719671" r:id="rId17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Présentation de mon espace santé" id="{75EBFBA5-144B-4F1F-B66C-F543F4CCDA76}">
          <p14:sldIdLst>
            <p14:sldId id="230719563"/>
            <p14:sldId id="230719654"/>
            <p14:sldId id="230719624"/>
            <p14:sldId id="230719472"/>
            <p14:sldId id="230719612"/>
            <p14:sldId id="230719674"/>
            <p14:sldId id="230719583"/>
            <p14:sldId id="230719587"/>
            <p14:sldId id="230719614"/>
            <p14:sldId id="230719655"/>
            <p14:sldId id="23071967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0D0F70F-A6F5-86FC-772C-97A51FFDDF99}" name="Margaux BUGUET" initials="MB" userId="S::Margaux.BUGUET@esante.gouv.fr::e313121c-5229-4b96-a66a-fd2d8e5e25d3" providerId="AD"/>
  <p188:author id="{6DC3216D-F63B-D82B-A1F7-60F843A1D084}" name="kharouche" initials="kha" userId="kharouche" providerId="None"/>
  <p188:author id="{A770999E-5639-03E8-E7EB-53FEEE5474CC}" name="Kahina HAROUCHE" initials="KH" userId="S::kahina.harouche@esante.gouv.fr::062fb5c9-cd87-4a18-a5d4-89c1c8055770" providerId="AD"/>
  <p188:author id="{29DD63E5-E18E-2898-E3F0-8FB5B74AE0D4}" name="Steve Ehemba" initials="SE" userId="S::steve.ehemba@mazars.fr::d9c2deb9-5ec4-4cc3-a49d-92d885a4edd5" providerId="AD"/>
  <p188:author id="{43B834E6-F409-B94F-BF71-D2C58D3EF800}" name="Léa BOSQUAIN" initials="LB" userId="S::lea.bosquain@esante.gouv.fr::29629b55-ab34-4d23-8190-d6d5d16d66ff" providerId="AD"/>
  <p188:author id="{770618F8-28DD-34C7-CD02-5D025E8371CF}" name="Fanny HANNAUX" initials="FH" userId="S::fanny.hannaux@esante.gouv.fr::d59ad06e-1bb0-4ebf-940b-c28bedced35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Elodie FIANCETTE" initials="EF" lastIdx="1" clrIdx="0"/>
  <p:cmAuthor id="2" name="Muriel Bakassa Traore" initials="MBT" lastIdx="2" clrIdx="1"/>
  <p:cmAuthor id="3" name="DECKER AMELIE (CNAM / Paris)" initials="DA(/P" lastIdx="9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4190"/>
    <a:srgbClr val="F6B5D3"/>
    <a:srgbClr val="000000"/>
    <a:srgbClr val="005C9B"/>
    <a:srgbClr val="2A9CA9"/>
    <a:srgbClr val="DF2680"/>
    <a:srgbClr val="2F75B5"/>
    <a:srgbClr val="0070C0"/>
    <a:srgbClr val="B71251"/>
    <a:srgbClr val="DF137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770C877-4D10-A663-7F28-96E14F9A8076}" v="27" dt="2025-12-02T13:43:15.844"/>
    <p1510:client id="{A6DDA2FE-6404-F424-9F0F-6668C089A7CA}" v="2" dt="2025-12-02T13:01:54.6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Aucun style, aucune grille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50" d="100"/>
          <a:sy n="150" d="100"/>
        </p:scale>
        <p:origin x="654" y="13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Relationship Id="rId27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nny HANNAUX" userId="S::fanny.hannaux@esante.gouv.fr::d59ad06e-1bb0-4ebf-940b-c28bedced359" providerId="AD" clId="Web-{1770C877-4D10-A663-7F28-96E14F9A8076}"/>
    <pc:docChg chg="modSld">
      <pc:chgData name="Fanny HANNAUX" userId="S::fanny.hannaux@esante.gouv.fr::d59ad06e-1bb0-4ebf-940b-c28bedced359" providerId="AD" clId="Web-{1770C877-4D10-A663-7F28-96E14F9A8076}" dt="2025-12-02T13:43:15.844" v="16" actId="20577"/>
      <pc:docMkLst>
        <pc:docMk/>
      </pc:docMkLst>
      <pc:sldChg chg="modSp">
        <pc:chgData name="Fanny HANNAUX" userId="S::fanny.hannaux@esante.gouv.fr::d59ad06e-1bb0-4ebf-940b-c28bedced359" providerId="AD" clId="Web-{1770C877-4D10-A663-7F28-96E14F9A8076}" dt="2025-12-02T13:43:15.844" v="16" actId="20577"/>
        <pc:sldMkLst>
          <pc:docMk/>
          <pc:sldMk cId="3757941083" sldId="230719671"/>
        </pc:sldMkLst>
        <pc:spChg chg="mod">
          <ac:chgData name="Fanny HANNAUX" userId="S::fanny.hannaux@esante.gouv.fr::d59ad06e-1bb0-4ebf-940b-c28bedced359" providerId="AD" clId="Web-{1770C877-4D10-A663-7F28-96E14F9A8076}" dt="2025-12-02T13:43:15.844" v="16" actId="20577"/>
          <ac:spMkLst>
            <pc:docMk/>
            <pc:sldMk cId="3757941083" sldId="230719671"/>
            <ac:spMk id="16" creationId="{053725B8-AF94-A3F7-1589-40C8B82CEE52}"/>
          </ac:spMkLst>
        </pc:spChg>
      </pc:sldChg>
      <pc:sldChg chg="modSp">
        <pc:chgData name="Fanny HANNAUX" userId="S::fanny.hannaux@esante.gouv.fr::d59ad06e-1bb0-4ebf-940b-c28bedced359" providerId="AD" clId="Web-{1770C877-4D10-A663-7F28-96E14F9A8076}" dt="2025-12-02T13:38:53.563" v="2" actId="1076"/>
        <pc:sldMkLst>
          <pc:docMk/>
          <pc:sldMk cId="1613539601" sldId="230719674"/>
        </pc:sldMkLst>
        <pc:spChg chg="mod">
          <ac:chgData name="Fanny HANNAUX" userId="S::fanny.hannaux@esante.gouv.fr::d59ad06e-1bb0-4ebf-940b-c28bedced359" providerId="AD" clId="Web-{1770C877-4D10-A663-7F28-96E14F9A8076}" dt="2025-12-02T13:38:53.563" v="2" actId="1076"/>
          <ac:spMkLst>
            <pc:docMk/>
            <pc:sldMk cId="1613539601" sldId="230719674"/>
            <ac:spMk id="9" creationId="{27BA7093-197F-2FBC-3B2E-DE664BD872C5}"/>
          </ac:spMkLst>
        </pc:spChg>
      </pc:sldChg>
    </pc:docChg>
  </pc:docChgLst>
  <pc:docChgLst>
    <pc:chgData name="Steve Ehemba" userId="d9c2deb9-5ec4-4cc3-a49d-92d885a4edd5" providerId="ADAL" clId="{C97D7F46-292A-444A-8019-5112C4A8E803}"/>
    <pc:docChg chg="undo custSel addSld delSld modSld modSection">
      <pc:chgData name="Steve Ehemba" userId="d9c2deb9-5ec4-4cc3-a49d-92d885a4edd5" providerId="ADAL" clId="{C97D7F46-292A-444A-8019-5112C4A8E803}" dt="2025-11-27T15:47:15.494" v="389" actId="47"/>
      <pc:docMkLst>
        <pc:docMk/>
      </pc:docMkLst>
      <pc:sldChg chg="modSp mod">
        <pc:chgData name="Steve Ehemba" userId="d9c2deb9-5ec4-4cc3-a49d-92d885a4edd5" providerId="ADAL" clId="{C97D7F46-292A-444A-8019-5112C4A8E803}" dt="2025-11-26T08:27:51.427" v="270" actId="20577"/>
        <pc:sldMkLst>
          <pc:docMk/>
          <pc:sldMk cId="4129539539" sldId="230719472"/>
        </pc:sldMkLst>
        <pc:spChg chg="mod">
          <ac:chgData name="Steve Ehemba" userId="d9c2deb9-5ec4-4cc3-a49d-92d885a4edd5" providerId="ADAL" clId="{C97D7F46-292A-444A-8019-5112C4A8E803}" dt="2025-11-26T08:27:51.427" v="270" actId="20577"/>
          <ac:spMkLst>
            <pc:docMk/>
            <pc:sldMk cId="4129539539" sldId="230719472"/>
            <ac:spMk id="21" creationId="{D605E425-D177-4C74-977D-1FA5B45A2987}"/>
          </ac:spMkLst>
        </pc:spChg>
      </pc:sldChg>
      <pc:sldChg chg="modSp mod">
        <pc:chgData name="Steve Ehemba" userId="d9c2deb9-5ec4-4cc3-a49d-92d885a4edd5" providerId="ADAL" clId="{C97D7F46-292A-444A-8019-5112C4A8E803}" dt="2025-11-26T07:50:49.402" v="266" actId="6549"/>
        <pc:sldMkLst>
          <pc:docMk/>
          <pc:sldMk cId="3336902798" sldId="230719587"/>
        </pc:sldMkLst>
        <pc:spChg chg="mod">
          <ac:chgData name="Steve Ehemba" userId="d9c2deb9-5ec4-4cc3-a49d-92d885a4edd5" providerId="ADAL" clId="{C97D7F46-292A-444A-8019-5112C4A8E803}" dt="2025-11-26T07:50:49.402" v="266" actId="6549"/>
          <ac:spMkLst>
            <pc:docMk/>
            <pc:sldMk cId="3336902798" sldId="230719587"/>
            <ac:spMk id="13" creationId="{8DEBCB63-288A-4532-9BC2-C3D09956866A}"/>
          </ac:spMkLst>
        </pc:spChg>
        <pc:picChg chg="mod">
          <ac:chgData name="Steve Ehemba" userId="d9c2deb9-5ec4-4cc3-a49d-92d885a4edd5" providerId="ADAL" clId="{C97D7F46-292A-444A-8019-5112C4A8E803}" dt="2025-11-26T07:48:28.232" v="143" actId="465"/>
          <ac:picMkLst>
            <pc:docMk/>
            <pc:sldMk cId="3336902798" sldId="230719587"/>
            <ac:picMk id="14" creationId="{A0B4ED88-F91E-4785-9067-D4E661BB19C8}"/>
          </ac:picMkLst>
        </pc:picChg>
        <pc:picChg chg="mod">
          <ac:chgData name="Steve Ehemba" userId="d9c2deb9-5ec4-4cc3-a49d-92d885a4edd5" providerId="ADAL" clId="{C97D7F46-292A-444A-8019-5112C4A8E803}" dt="2025-11-26T07:48:28.232" v="143" actId="465"/>
          <ac:picMkLst>
            <pc:docMk/>
            <pc:sldMk cId="3336902798" sldId="230719587"/>
            <ac:picMk id="15" creationId="{C08662EF-B498-4589-A9D3-79D4DBA444F7}"/>
          </ac:picMkLst>
        </pc:picChg>
        <pc:picChg chg="mod">
          <ac:chgData name="Steve Ehemba" userId="d9c2deb9-5ec4-4cc3-a49d-92d885a4edd5" providerId="ADAL" clId="{C97D7F46-292A-444A-8019-5112C4A8E803}" dt="2025-11-26T07:48:28.232" v="143" actId="465"/>
          <ac:picMkLst>
            <pc:docMk/>
            <pc:sldMk cId="3336902798" sldId="230719587"/>
            <ac:picMk id="16" creationId="{B8C3B3E6-1922-4C30-8A83-5A032A16FB21}"/>
          </ac:picMkLst>
        </pc:picChg>
        <pc:picChg chg="mod">
          <ac:chgData name="Steve Ehemba" userId="d9c2deb9-5ec4-4cc3-a49d-92d885a4edd5" providerId="ADAL" clId="{C97D7F46-292A-444A-8019-5112C4A8E803}" dt="2025-11-26T07:48:28.232" v="143" actId="465"/>
          <ac:picMkLst>
            <pc:docMk/>
            <pc:sldMk cId="3336902798" sldId="230719587"/>
            <ac:picMk id="17" creationId="{9942E293-15DA-4F59-AE15-4FDC1888DBC7}"/>
          </ac:picMkLst>
        </pc:picChg>
        <pc:picChg chg="mod">
          <ac:chgData name="Steve Ehemba" userId="d9c2deb9-5ec4-4cc3-a49d-92d885a4edd5" providerId="ADAL" clId="{C97D7F46-292A-444A-8019-5112C4A8E803}" dt="2025-11-26T07:48:28.232" v="143" actId="465"/>
          <ac:picMkLst>
            <pc:docMk/>
            <pc:sldMk cId="3336902798" sldId="230719587"/>
            <ac:picMk id="18" creationId="{340F4FCC-8005-45DC-B02C-0F7E686230C5}"/>
          </ac:picMkLst>
        </pc:picChg>
      </pc:sldChg>
      <pc:sldChg chg="modSp mod">
        <pc:chgData name="Steve Ehemba" userId="d9c2deb9-5ec4-4cc3-a49d-92d885a4edd5" providerId="ADAL" clId="{C97D7F46-292A-444A-8019-5112C4A8E803}" dt="2025-11-27T14:10:51.776" v="388" actId="207"/>
        <pc:sldMkLst>
          <pc:docMk/>
          <pc:sldMk cId="2329730441" sldId="230719614"/>
        </pc:sldMkLst>
        <pc:spChg chg="mod">
          <ac:chgData name="Steve Ehemba" userId="d9c2deb9-5ec4-4cc3-a49d-92d885a4edd5" providerId="ADAL" clId="{C97D7F46-292A-444A-8019-5112C4A8E803}" dt="2025-11-27T14:10:51.776" v="388" actId="207"/>
          <ac:spMkLst>
            <pc:docMk/>
            <pc:sldMk cId="2329730441" sldId="230719614"/>
            <ac:spMk id="8" creationId="{D645530D-AEFF-9C88-9314-6F1D72C3D8E2}"/>
          </ac:spMkLst>
        </pc:spChg>
      </pc:sldChg>
      <pc:sldChg chg="modSp mod">
        <pc:chgData name="Steve Ehemba" userId="d9c2deb9-5ec4-4cc3-a49d-92d885a4edd5" providerId="ADAL" clId="{C97D7F46-292A-444A-8019-5112C4A8E803}" dt="2025-11-26T08:31:34.949" v="294" actId="20577"/>
        <pc:sldMkLst>
          <pc:docMk/>
          <pc:sldMk cId="1613539601" sldId="230719674"/>
        </pc:sldMkLst>
        <pc:spChg chg="mod">
          <ac:chgData name="Steve Ehemba" userId="d9c2deb9-5ec4-4cc3-a49d-92d885a4edd5" providerId="ADAL" clId="{C97D7F46-292A-444A-8019-5112C4A8E803}" dt="2025-11-26T08:31:34.949" v="294" actId="20577"/>
          <ac:spMkLst>
            <pc:docMk/>
            <pc:sldMk cId="1613539601" sldId="230719674"/>
            <ac:spMk id="6" creationId="{A0C9525A-775A-61BB-6367-164EA32E6E36}"/>
          </ac:spMkLst>
        </pc:spChg>
      </pc:sldChg>
    </pc:docChg>
  </pc:docChgLst>
  <pc:docChgLst>
    <pc:chgData name="Fanny HANNAUX" userId="S::fanny.hannaux@esante.gouv.fr::d59ad06e-1bb0-4ebf-940b-c28bedced359" providerId="AD" clId="Web-{A6DDA2FE-6404-F424-9F0F-6668C089A7CA}"/>
    <pc:docChg chg="modSld">
      <pc:chgData name="Fanny HANNAUX" userId="S::fanny.hannaux@esante.gouv.fr::d59ad06e-1bb0-4ebf-940b-c28bedced359" providerId="AD" clId="Web-{A6DDA2FE-6404-F424-9F0F-6668C089A7CA}" dt="2025-12-02T13:01:54.661" v="0" actId="20577"/>
      <pc:docMkLst>
        <pc:docMk/>
      </pc:docMkLst>
      <pc:sldChg chg="modSp">
        <pc:chgData name="Fanny HANNAUX" userId="S::fanny.hannaux@esante.gouv.fr::d59ad06e-1bb0-4ebf-940b-c28bedced359" providerId="AD" clId="Web-{A6DDA2FE-6404-F424-9F0F-6668C089A7CA}" dt="2025-12-02T13:01:54.661" v="0" actId="20577"/>
        <pc:sldMkLst>
          <pc:docMk/>
          <pc:sldMk cId="3757941083" sldId="230719671"/>
        </pc:sldMkLst>
        <pc:spChg chg="mod">
          <ac:chgData name="Fanny HANNAUX" userId="S::fanny.hannaux@esante.gouv.fr::d59ad06e-1bb0-4ebf-940b-c28bedced359" providerId="AD" clId="Web-{A6DDA2FE-6404-F424-9F0F-6668C089A7CA}" dt="2025-12-02T13:01:54.661" v="0" actId="20577"/>
          <ac:spMkLst>
            <pc:docMk/>
            <pc:sldMk cId="3757941083" sldId="230719671"/>
            <ac:spMk id="16" creationId="{053725B8-AF94-A3F7-1589-40C8B82CEE52}"/>
          </ac:spMkLst>
        </pc:sp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ABAB5A41-F7BB-5B45-8406-53FAF30F41C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D002B9B-3729-D046-BD04-BD4A9E105F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BAF53A3-D88A-7648-B088-8F25B950B550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A1A13A4-6082-274F-B128-8042AC6CE26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1B495A50-1997-FC49-9C85-2C0CC430664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23E018-1185-9346-A9CF-393C6DBAD9E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66910552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2BB5C94-4397-B542-9142-3C7D82A76010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2391A9D-FBD1-6549-8392-1A40951E00D9}" type="slidenum">
              <a:rPr lang="fr-FR" smtClean="0"/>
              <a:t>‹N°›</a:t>
            </a:fld>
            <a:endParaRPr lang="fr-FR"/>
          </a:p>
        </p:txBody>
      </p:sp>
      <p:pic>
        <p:nvPicPr>
          <p:cNvPr id="8" name="Imag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338" y="3962508"/>
            <a:ext cx="344964" cy="219093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219" y="3955473"/>
            <a:ext cx="377202" cy="2395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9489686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8435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fr-FR"/>
              <a:t>Point presse 29 avril 2021</a:t>
            </a:r>
          </a:p>
          <a:p>
            <a:r>
              <a:rPr lang="fr-FR"/>
              <a:t>
Point presse 29 avril 2021</a:t>
            </a:r>
          </a:p>
          <a:p>
            <a:r>
              <a:rPr lang="fr-FR"/>
              <a:t>
POINT PRESSE 29 AVRIL 2021</a:t>
            </a: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2391A9D-FBD1-6549-8392-1A40951E00D9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38435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0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22.png"/><Relationship Id="rId7" Type="http://schemas.openxmlformats.org/officeDocument/2006/relationships/image" Target="../media/image7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14.jpeg"/><Relationship Id="rId5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7.png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3.xml"/><Relationship Id="rId6" Type="http://schemas.openxmlformats.org/officeDocument/2006/relationships/image" Target="../media/image14.jpeg"/><Relationship Id="rId5" Type="http://schemas.openxmlformats.org/officeDocument/2006/relationships/image" Target="../media/image16.png"/><Relationship Id="rId4" Type="http://schemas.openxmlformats.org/officeDocument/2006/relationships/image" Target="../media/image23.png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0.svg"/><Relationship Id="rId4" Type="http://schemas.openxmlformats.org/officeDocument/2006/relationships/image" Target="../media/image2.png"/><Relationship Id="rId9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10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9.png"/><Relationship Id="rId7" Type="http://schemas.openxmlformats.org/officeDocument/2006/relationships/image" Target="../media/image5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4.png"/><Relationship Id="rId5" Type="http://schemas.openxmlformats.org/officeDocument/2006/relationships/image" Target="../media/image3.sv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oleObject" Target="../embeddings/oleObject2.bin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image" Target="../media/image12.emf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oleObject" Target="../embeddings/oleObject1.bin"/><Relationship Id="rId5" Type="http://schemas.openxmlformats.org/officeDocument/2006/relationships/tags" Target="../tags/tag5.xml"/><Relationship Id="rId10" Type="http://schemas.openxmlformats.org/officeDocument/2006/relationships/slideMaster" Target="../slideMasters/slideMaster1.xml"/><Relationship Id="rId4" Type="http://schemas.openxmlformats.org/officeDocument/2006/relationships/tags" Target="../tags/tag4.xml"/><Relationship Id="rId9" Type="http://schemas.openxmlformats.org/officeDocument/2006/relationships/tags" Target="../tags/tag9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6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MES-masque PPT.jpg" descr="MES-masque PPT.jpg"/>
          <p:cNvPicPr>
            <a:picLocks noChangeAspect="1"/>
          </p:cNvPicPr>
          <p:nvPr userDrawn="1"/>
        </p:nvPicPr>
        <p:blipFill rotWithShape="1">
          <a:blip r:embed="rId2"/>
          <a:srcRect b="18743"/>
          <a:stretch/>
        </p:blipFill>
        <p:spPr>
          <a:xfrm>
            <a:off x="-1" y="1874"/>
            <a:ext cx="12192001" cy="5569586"/>
          </a:xfrm>
          <a:prstGeom prst="rect">
            <a:avLst/>
          </a:prstGeom>
          <a:ln w="12700">
            <a:miter lim="400000"/>
          </a:ln>
        </p:spPr>
      </p:pic>
      <p:sp>
        <p:nvSpPr>
          <p:cNvPr id="19" name="Titre de la présentation"/>
          <p:cNvSpPr txBox="1">
            <a:spLocks noGrp="1"/>
          </p:cNvSpPr>
          <p:nvPr>
            <p:ph type="title" hasCustomPrompt="1"/>
          </p:nvPr>
        </p:nvSpPr>
        <p:spPr>
          <a:xfrm>
            <a:off x="794902" y="2025265"/>
            <a:ext cx="6761760" cy="1263055"/>
          </a:xfrm>
          <a:prstGeom prst="rect">
            <a:avLst/>
          </a:prstGeom>
        </p:spPr>
        <p:txBody>
          <a:bodyPr anchor="b"/>
          <a:lstStyle>
            <a:lvl1pPr>
              <a:defRPr sz="3000" cap="all" spc="-60"/>
            </a:lvl1pPr>
          </a:lstStyle>
          <a:p>
            <a:r>
              <a:rPr err="1"/>
              <a:t>Titre</a:t>
            </a:r>
            <a:r>
              <a:t> de la </a:t>
            </a:r>
            <a:r>
              <a:rPr err="1"/>
              <a:t>présentation</a:t>
            </a:r>
            <a:endParaRPr/>
          </a:p>
        </p:txBody>
      </p:sp>
      <p:sp>
        <p:nvSpPr>
          <p:cNvPr id="21" name="Ligne"/>
          <p:cNvSpPr/>
          <p:nvPr/>
        </p:nvSpPr>
        <p:spPr>
          <a:xfrm>
            <a:off x="830437" y="3429000"/>
            <a:ext cx="6106157" cy="1"/>
          </a:xfrm>
          <a:prstGeom prst="line">
            <a:avLst/>
          </a:pr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22" name="Ligne"/>
          <p:cNvSpPr/>
          <p:nvPr/>
        </p:nvSpPr>
        <p:spPr>
          <a:xfrm>
            <a:off x="6926728" y="3429000"/>
            <a:ext cx="1785299" cy="22339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3604" y="0"/>
                </a:lnTo>
                <a:lnTo>
                  <a:pt x="21600" y="505"/>
                </a:lnTo>
              </a:path>
            </a:pathLst>
          </a:custGeom>
          <a:ln w="1143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23" name="Sur titre de la présentation"/>
          <p:cNvSpPr txBox="1">
            <a:spLocks noGrp="1"/>
          </p:cNvSpPr>
          <p:nvPr>
            <p:ph type="body" sz="quarter" idx="22"/>
          </p:nvPr>
        </p:nvSpPr>
        <p:spPr>
          <a:xfrm>
            <a:off x="794902" y="3537024"/>
            <a:ext cx="2880597" cy="302647"/>
          </a:xfrm>
          <a:prstGeom prst="rect">
            <a:avLst/>
          </a:prstGeom>
        </p:spPr>
        <p:txBody>
          <a:bodyPr wrap="none" anchor="ctr">
            <a:spAutoFit/>
          </a:bodyPr>
          <a:lstStyle>
            <a:lvl1pPr algn="ctr" defTabSz="1219169">
              <a:defRPr sz="1300" cap="all"/>
            </a:lvl1pPr>
          </a:lstStyle>
          <a:p>
            <a:r>
              <a:t>Sur </a:t>
            </a:r>
            <a:r>
              <a:rPr err="1"/>
              <a:t>titre</a:t>
            </a:r>
            <a:r>
              <a:t> de la </a:t>
            </a:r>
            <a:r>
              <a:rPr err="1"/>
              <a:t>présentation</a:t>
            </a:r>
            <a:endParaRPr/>
          </a:p>
        </p:txBody>
      </p:sp>
      <p:pic>
        <p:nvPicPr>
          <p:cNvPr id="10" name="Logo-ReMES.png" descr="Logo-ReMES.png">
            <a:extLst>
              <a:ext uri="{FF2B5EF4-FFF2-40B4-BE49-F238E27FC236}">
                <a16:creationId xmlns:a16="http://schemas.microsoft.com/office/drawing/2014/main" id="{25275FFF-632A-6B46-96DE-FFAF89E4BDF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16672" y="373987"/>
            <a:ext cx="1999528" cy="2163424"/>
          </a:xfrm>
          <a:prstGeom prst="rect">
            <a:avLst/>
          </a:prstGeom>
          <a:ln w="12700">
            <a:miter lim="400000"/>
          </a:ln>
        </p:spPr>
      </p:pic>
      <p:pic>
        <p:nvPicPr>
          <p:cNvPr id="9" name="Graphique 8">
            <a:extLst>
              <a:ext uri="{FF2B5EF4-FFF2-40B4-BE49-F238E27FC236}">
                <a16:creationId xmlns:a16="http://schemas.microsoft.com/office/drawing/2014/main" id="{BA6711FC-B5BC-D940-821A-E4CB71FE228A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25367" y="6043894"/>
            <a:ext cx="1021223" cy="300209"/>
          </a:xfrm>
          <a:prstGeom prst="rect">
            <a:avLst/>
          </a:prstGeom>
        </p:spPr>
      </p:pic>
      <p:pic>
        <p:nvPicPr>
          <p:cNvPr id="2" name="Imag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673" y="5789538"/>
            <a:ext cx="1374633" cy="873055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2243E6BC-6888-406A-B31F-4F493CFF85E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2651231" y="5981745"/>
            <a:ext cx="1187427" cy="427901"/>
          </a:xfrm>
          <a:prstGeom prst="rect">
            <a:avLst/>
          </a:prstGeom>
        </p:spPr>
      </p:pic>
      <p:sp>
        <p:nvSpPr>
          <p:cNvPr id="20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620482" y="6344103"/>
            <a:ext cx="469918" cy="24109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5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/>
          </p:cNvSpPr>
          <p:nvPr userDrawn="1"/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>
              <a:defRPr/>
            </a:pPr>
            <a:r>
              <a:rPr lang="fr-FR" kern="0"/>
              <a:t>Présentation Mon espace santé</a:t>
            </a:r>
          </a:p>
        </p:txBody>
      </p:sp>
      <p:pic>
        <p:nvPicPr>
          <p:cNvPr id="26" name="Image 25" descr="Une image contenant texte&#10;&#10;Description générée automatiquement">
            <a:extLst>
              <a:ext uri="{FF2B5EF4-FFF2-40B4-BE49-F238E27FC236}">
                <a16:creationId xmlns:a16="http://schemas.microsoft.com/office/drawing/2014/main" id="{79C59AC4-335C-48A5-A4FC-53733DABE3F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793695" y="5937991"/>
            <a:ext cx="1880873" cy="472713"/>
          </a:xfrm>
          <a:prstGeom prst="rect">
            <a:avLst/>
          </a:prstGeom>
        </p:spPr>
      </p:pic>
      <p:pic>
        <p:nvPicPr>
          <p:cNvPr id="15" name="Picture 4" descr="Le Ségur du numérique en santé | esante.gouv.fr">
            <a:extLst>
              <a:ext uri="{FF2B5EF4-FFF2-40B4-BE49-F238E27FC236}">
                <a16:creationId xmlns:a16="http://schemas.microsoft.com/office/drawing/2014/main" id="{1C3E1B84-0438-4385-AA91-0AD02EFCBE3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84"/>
          <a:stretch/>
        </p:blipFill>
        <p:spPr bwMode="auto">
          <a:xfrm>
            <a:off x="6707809" y="5953720"/>
            <a:ext cx="518021" cy="48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35969585"/>
      </p:ext>
    </p:extLst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5" y="2244367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5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91" y="192021"/>
            <a:ext cx="1746908" cy="6405331"/>
          </a:xfrm>
          <a:prstGeom prst="rect">
            <a:avLst/>
          </a:prstGeom>
        </p:spPr>
      </p:pic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41" y="6333323"/>
            <a:ext cx="383119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802" y="2244367"/>
            <a:ext cx="3148879" cy="2096500"/>
          </a:xfrm>
          <a:prstGeom prst="rect">
            <a:avLst/>
          </a:prstGeom>
        </p:spPr>
      </p:pic>
      <p:pic>
        <p:nvPicPr>
          <p:cNvPr id="2" name="Picture 4" descr="Le Ségur du numérique en santé | esante.gouv.fr">
            <a:extLst>
              <a:ext uri="{FF2B5EF4-FFF2-40B4-BE49-F238E27FC236}">
                <a16:creationId xmlns:a16="http://schemas.microsoft.com/office/drawing/2014/main" id="{ED0770A5-BE2C-CC1D-75C2-BD3F5F6B3AE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9001" y="6120829"/>
            <a:ext cx="958289" cy="4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BF84E64F-2003-D569-9C79-B3A7E8D4619F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672684" y="6114581"/>
            <a:ext cx="1502864" cy="42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25279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2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9" y="1221317"/>
            <a:ext cx="3647348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58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9" y="3236384"/>
            <a:ext cx="3935380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41" y="6333323"/>
            <a:ext cx="383119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2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79807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0" y="252952"/>
            <a:ext cx="876497" cy="77578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2" y="1316573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58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9" y="1316573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0" y="252952"/>
            <a:ext cx="876497" cy="77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1293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08FC794-CC7B-427F-9618-7045230046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94856" y="116632"/>
            <a:ext cx="10893701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  <a:br>
              <a:rPr lang="fr-FR"/>
            </a:br>
            <a:r>
              <a:rPr lang="fr-FR"/>
              <a:t>Sous titre</a:t>
            </a:r>
          </a:p>
        </p:txBody>
      </p:sp>
      <p:pic>
        <p:nvPicPr>
          <p:cNvPr id="2" name="Picture 4" descr="Le Ségur du numérique en santé | esante.gouv.fr">
            <a:extLst>
              <a:ext uri="{FF2B5EF4-FFF2-40B4-BE49-F238E27FC236}">
                <a16:creationId xmlns:a16="http://schemas.microsoft.com/office/drawing/2014/main" id="{6DC79BF8-05F1-011D-895C-1A6BCCDBC622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9001" y="6120829"/>
            <a:ext cx="958289" cy="4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D72CD08D-561E-F4E7-80AD-768D38D3BCD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464237" y="6119970"/>
            <a:ext cx="1502864" cy="42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549113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>
          <a:xfrm>
            <a:off x="194856" y="116632"/>
            <a:ext cx="10893701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  <a:br>
              <a:rPr lang="fr-FR"/>
            </a:br>
            <a:r>
              <a:rPr lang="fr-FR"/>
              <a:t>Sous titre</a:t>
            </a:r>
          </a:p>
        </p:txBody>
      </p:sp>
      <p:pic>
        <p:nvPicPr>
          <p:cNvPr id="2" name="Picture 4" descr="Le Ségur du numérique en santé | esante.gouv.fr">
            <a:extLst>
              <a:ext uri="{FF2B5EF4-FFF2-40B4-BE49-F238E27FC236}">
                <a16:creationId xmlns:a16="http://schemas.microsoft.com/office/drawing/2014/main" id="{131461F7-7E86-637D-4E40-714B820CDE9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9001" y="6120829"/>
            <a:ext cx="958289" cy="4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8A2BBECF-F2E6-73D8-74F7-9BC98B4F849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5574304" y="6127909"/>
            <a:ext cx="1502864" cy="42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086352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8" name="ZoneTexte 7"/>
          <p:cNvSpPr txBox="1"/>
          <p:nvPr/>
        </p:nvSpPr>
        <p:spPr>
          <a:xfrm>
            <a:off x="6424116" y="1682636"/>
            <a:ext cx="4320480" cy="3372488"/>
          </a:xfrm>
          <a:prstGeom prst="rect">
            <a:avLst/>
          </a:prstGeom>
          <a:noFill/>
        </p:spPr>
        <p:txBody>
          <a:bodyPr wrap="square" lIns="96000" tIns="144000" rIns="96000" bIns="144000" rtlCol="0" anchor="t" anchorCtr="0">
            <a:normAutofit/>
          </a:bodyPr>
          <a:lstStyle/>
          <a:p>
            <a:pPr algn="l"/>
            <a:r>
              <a:rPr lang="fr-FR" sz="2667" b="1">
                <a:solidFill>
                  <a:srgbClr val="575757"/>
                </a:solidFill>
              </a:rPr>
              <a:t>esante.gouv.fr</a:t>
            </a:r>
          </a:p>
          <a:p>
            <a:pPr algn="l"/>
            <a:r>
              <a:rPr lang="fr-FR" sz="2000">
                <a:solidFill>
                  <a:srgbClr val="575757"/>
                </a:solidFill>
              </a:rPr>
              <a:t>Le portail</a:t>
            </a:r>
            <a:r>
              <a:rPr lang="fr-FR" sz="2000" baseline="0">
                <a:solidFill>
                  <a:srgbClr val="575757"/>
                </a:solidFill>
              </a:rPr>
              <a:t> pour accéder à l’ensemble des services et produits de l’agence du numérique en santé et s’informer sur l’actualité de la e-santé. </a:t>
            </a:r>
          </a:p>
          <a:p>
            <a:pPr algn="ctr"/>
            <a:endParaRPr lang="fr-FR" sz="2000" err="1">
              <a:solidFill>
                <a:srgbClr val="575757"/>
              </a:solidFill>
            </a:endParaRPr>
          </a:p>
        </p:txBody>
      </p:sp>
      <p:pic>
        <p:nvPicPr>
          <p:cNvPr id="9" name="Picture 2" descr="Y:\Interne\Communication\Communication_2019\Crea_graphiques\Pictos\Picto_OK\Twitter_Logo_Blu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217" y="3757011"/>
            <a:ext cx="562783" cy="56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Y:\Interne\Communication\Communication_2019\Crea_graphiques\Pictos\Picto_OK\LINKEDIN@2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604" y="4362411"/>
            <a:ext cx="336000" cy="3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67" y="3821943"/>
            <a:ext cx="3502028" cy="96010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9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6424116" y="1682636"/>
            <a:ext cx="4320480" cy="3372488"/>
          </a:xfrm>
          <a:prstGeom prst="rect">
            <a:avLst/>
          </a:prstGeom>
          <a:noFill/>
        </p:spPr>
        <p:txBody>
          <a:bodyPr wrap="square" lIns="96000" tIns="144000" rIns="96000" bIns="144000" rtlCol="0" anchor="t" anchorCtr="0">
            <a:normAutofit/>
          </a:bodyPr>
          <a:lstStyle/>
          <a:p>
            <a:pPr algn="l"/>
            <a:r>
              <a:rPr lang="fr-FR" sz="2667" b="1">
                <a:solidFill>
                  <a:srgbClr val="575757"/>
                </a:solidFill>
              </a:rPr>
              <a:t>esante.gouv.fr</a:t>
            </a:r>
          </a:p>
          <a:p>
            <a:pPr algn="l"/>
            <a:r>
              <a:rPr lang="fr-FR" sz="2000">
                <a:solidFill>
                  <a:srgbClr val="575757"/>
                </a:solidFill>
              </a:rPr>
              <a:t>Le portail</a:t>
            </a:r>
            <a:r>
              <a:rPr lang="fr-FR" sz="2000" baseline="0">
                <a:solidFill>
                  <a:srgbClr val="575757"/>
                </a:solidFill>
              </a:rPr>
              <a:t> pour accéder à l’ensemble des services et produits de l’agence du numérique en santé et s’informer sur l’actualité de la e-santé. </a:t>
            </a:r>
          </a:p>
          <a:p>
            <a:pPr algn="ctr"/>
            <a:endParaRPr lang="fr-FR" sz="2000" err="1">
              <a:solidFill>
                <a:srgbClr val="575757"/>
              </a:solidFill>
            </a:endParaRPr>
          </a:p>
        </p:txBody>
      </p:sp>
      <p:pic>
        <p:nvPicPr>
          <p:cNvPr id="17" name="Picture 2" descr="Y:\Interne\Communication\Communication_2019\Crea_graphiques\Pictos\Picto_OK\Twitter_Logo_Blu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217" y="3757011"/>
            <a:ext cx="562783" cy="56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Y:\Interne\Communication\Communication_2019\Crea_graphiques\Pictos\Picto_OK\LINKEDIN@2x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604" y="4362411"/>
            <a:ext cx="336000" cy="3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67" y="3821943"/>
            <a:ext cx="3502028" cy="960107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9" y="296541"/>
            <a:ext cx="1815188" cy="6264921"/>
          </a:xfrm>
          <a:prstGeom prst="rect">
            <a:avLst/>
          </a:prstGeom>
        </p:spPr>
      </p:pic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41" y="6333323"/>
            <a:ext cx="383119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6802" y="2244367"/>
            <a:ext cx="3148879" cy="2096500"/>
          </a:xfrm>
          <a:prstGeom prst="rect">
            <a:avLst/>
          </a:prstGeom>
        </p:spPr>
      </p:pic>
      <p:pic>
        <p:nvPicPr>
          <p:cNvPr id="3" name="Picture 4" descr="Le Ségur du numérique en santé | esante.gouv.fr">
            <a:extLst>
              <a:ext uri="{FF2B5EF4-FFF2-40B4-BE49-F238E27FC236}">
                <a16:creationId xmlns:a16="http://schemas.microsoft.com/office/drawing/2014/main" id="{ECD691C3-1AA1-CBC1-E21D-B071DFF0954F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9001" y="6120829"/>
            <a:ext cx="958289" cy="4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 3" descr="Une image contenant texte&#10;&#10;Description générée automatiquement">
            <a:extLst>
              <a:ext uri="{FF2B5EF4-FFF2-40B4-BE49-F238E27FC236}">
                <a16:creationId xmlns:a16="http://schemas.microsoft.com/office/drawing/2014/main" id="{EB657A1B-E399-87D8-9B17-1D3B6E7FD871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5672684" y="6114581"/>
            <a:ext cx="1502864" cy="42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38594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50" y="2244367"/>
            <a:ext cx="6036735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50" y="3754140"/>
            <a:ext cx="6036735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pic>
        <p:nvPicPr>
          <p:cNvPr id="13" name="Image 1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5" y="296541"/>
            <a:ext cx="1815188" cy="6264921"/>
          </a:xfrm>
          <a:prstGeom prst="rect">
            <a:avLst/>
          </a:prstGeom>
        </p:spPr>
      </p:pic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 userDrawn="1">
            <p:ph type="body" sz="quarter" idx="12" hasCustomPrompt="1"/>
          </p:nvPr>
        </p:nvSpPr>
        <p:spPr>
          <a:xfrm>
            <a:off x="5615950" y="5219763"/>
            <a:ext cx="6036735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802" y="2244367"/>
            <a:ext cx="3148879" cy="2096500"/>
          </a:xfrm>
          <a:prstGeom prst="rect">
            <a:avLst/>
          </a:prstGeom>
        </p:spPr>
      </p:pic>
      <p:pic>
        <p:nvPicPr>
          <p:cNvPr id="3" name="Picture 4" descr="Le Ségur du numérique en santé | esante.gouv.fr">
            <a:extLst>
              <a:ext uri="{FF2B5EF4-FFF2-40B4-BE49-F238E27FC236}">
                <a16:creationId xmlns:a16="http://schemas.microsoft.com/office/drawing/2014/main" id="{C714391E-3D83-6004-FCFB-B64D5CDEAE4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9001" y="6120829"/>
            <a:ext cx="958289" cy="4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44B4319E-09C2-0446-1337-4CD4731315F8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672684" y="6114581"/>
            <a:ext cx="1502864" cy="42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4267367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50" y="2244367"/>
            <a:ext cx="6036735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50" y="3754140"/>
            <a:ext cx="6036735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15950" y="5219763"/>
            <a:ext cx="6036735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5" y="296541"/>
            <a:ext cx="1815188" cy="6264921"/>
          </a:xfrm>
          <a:prstGeom prst="rect">
            <a:avLst/>
          </a:prstGeom>
        </p:spPr>
      </p:pic>
      <p:sp>
        <p:nvSpPr>
          <p:cNvPr id="14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15950" y="5219763"/>
            <a:ext cx="6036735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802" y="2244367"/>
            <a:ext cx="3148879" cy="2096500"/>
          </a:xfrm>
          <a:prstGeom prst="rect">
            <a:avLst/>
          </a:prstGeom>
        </p:spPr>
      </p:pic>
      <p:sp>
        <p:nvSpPr>
          <p:cNvPr id="16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143341" y="6333323"/>
            <a:ext cx="383119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" name="Picture 4" descr="Le Ségur du numérique en santé | esante.gouv.fr">
            <a:extLst>
              <a:ext uri="{FF2B5EF4-FFF2-40B4-BE49-F238E27FC236}">
                <a16:creationId xmlns:a16="http://schemas.microsoft.com/office/drawing/2014/main" id="{EDFBC905-0AEC-F112-5484-648B95D772F7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9001" y="6120829"/>
            <a:ext cx="958289" cy="4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27CEEBEB-E3B6-8DD1-8C35-974EC82B5264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672684" y="6114581"/>
            <a:ext cx="1502864" cy="42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600897"/>
      </p:ext>
    </p:extLst>
  </p:cSld>
  <p:clrMapOvr>
    <a:masterClrMapping/>
  </p:clrMapOvr>
  <p:transition>
    <p:fad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4587" y="81945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6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08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545007" y="6333323"/>
            <a:ext cx="7663231" cy="365125"/>
          </a:xfrm>
          <a:prstGeom prst="rect">
            <a:avLst/>
          </a:prstGeo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1774334" y="81945"/>
            <a:ext cx="4129055" cy="11274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8491" y="76392"/>
            <a:ext cx="1286183" cy="85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17889"/>
      </p:ext>
    </p:extLst>
  </p:cSld>
  <p:clrMapOvr>
    <a:masterClrMapping/>
  </p:clrMapOvr>
  <p:transition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Intercal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17" name="Titre 1"/>
          <p:cNvSpPr>
            <a:spLocks noGrp="1"/>
          </p:cNvSpPr>
          <p:nvPr>
            <p:ph type="ctrTitle" hasCustomPrompt="1"/>
          </p:nvPr>
        </p:nvSpPr>
        <p:spPr>
          <a:xfrm>
            <a:off x="5903385" y="2244367"/>
            <a:ext cx="5749296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du chapitre</a:t>
            </a:r>
          </a:p>
        </p:txBody>
      </p:sp>
      <p:sp>
        <p:nvSpPr>
          <p:cNvPr id="18" name="Espace réservé du texte 3"/>
          <p:cNvSpPr>
            <a:spLocks noGrp="1"/>
          </p:cNvSpPr>
          <p:nvPr>
            <p:ph type="body" sz="quarter" idx="13" hasCustomPrompt="1"/>
          </p:nvPr>
        </p:nvSpPr>
        <p:spPr>
          <a:xfrm>
            <a:off x="5903385" y="3754140"/>
            <a:ext cx="5749296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Sous-titre éventuel</a:t>
            </a:r>
          </a:p>
        </p:txBody>
      </p:sp>
      <p:sp>
        <p:nvSpPr>
          <p:cNvPr id="8" name="Rectangle 7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pic>
        <p:nvPicPr>
          <p:cNvPr id="10" name="Imag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1691" y="192021"/>
            <a:ext cx="1746908" cy="6405331"/>
          </a:xfrm>
          <a:prstGeom prst="rect">
            <a:avLst/>
          </a:prstGeom>
        </p:spPr>
      </p:pic>
      <p:sp>
        <p:nvSpPr>
          <p:cNvPr id="13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41" y="6333323"/>
            <a:ext cx="383119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802" y="2244367"/>
            <a:ext cx="3148879" cy="2096500"/>
          </a:xfrm>
          <a:prstGeom prst="rect">
            <a:avLst/>
          </a:prstGeom>
        </p:spPr>
      </p:pic>
      <p:pic>
        <p:nvPicPr>
          <p:cNvPr id="2" name="Picture 4" descr="Le Ségur du numérique en santé | esante.gouv.fr">
            <a:extLst>
              <a:ext uri="{FF2B5EF4-FFF2-40B4-BE49-F238E27FC236}">
                <a16:creationId xmlns:a16="http://schemas.microsoft.com/office/drawing/2014/main" id="{7E8FB656-F431-BE7F-02A2-D4F590570F6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9001" y="6120829"/>
            <a:ext cx="958289" cy="4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Image 2" descr="Une image contenant texte&#10;&#10;Description générée automatiquement">
            <a:extLst>
              <a:ext uri="{FF2B5EF4-FFF2-40B4-BE49-F238E27FC236}">
                <a16:creationId xmlns:a16="http://schemas.microsoft.com/office/drawing/2014/main" id="{B27879A1-4957-44DD-5B47-DEFB4D8026E5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672684" y="6114581"/>
            <a:ext cx="1502864" cy="42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525279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du chapitr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3450165" y="3390139"/>
            <a:ext cx="6761760" cy="1263055"/>
          </a:xfrm>
          <a:prstGeom prst="rect">
            <a:avLst/>
          </a:prstGeom>
        </p:spPr>
        <p:txBody>
          <a:bodyPr anchor="b"/>
          <a:lstStyle>
            <a:lvl1pPr defTabSz="1219169">
              <a:lnSpc>
                <a:spcPct val="80000"/>
              </a:lnSpc>
              <a:defRPr sz="3000" cap="all" spc="-60">
                <a:solidFill>
                  <a:srgbClr val="005C9B"/>
                </a:solidFill>
              </a:defRPr>
            </a:lvl1pPr>
          </a:lstStyle>
          <a:p>
            <a:r>
              <a:t>TITRE CHAPITRE</a:t>
            </a:r>
          </a:p>
        </p:txBody>
      </p:sp>
      <p:pic>
        <p:nvPicPr>
          <p:cNvPr id="11" name="Logo-ReMES.png" descr="Logo-ReMES.png">
            <a:extLst>
              <a:ext uri="{FF2B5EF4-FFF2-40B4-BE49-F238E27FC236}">
                <a16:creationId xmlns:a16="http://schemas.microsoft.com/office/drawing/2014/main" id="{25275FFF-632A-6B46-96DE-FFAF89E4BD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6672" y="373987"/>
            <a:ext cx="1999528" cy="216342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ZoneTexte 1"/>
          <p:cNvSpPr txBox="1"/>
          <p:nvPr userDrawn="1"/>
        </p:nvSpPr>
        <p:spPr>
          <a:xfrm>
            <a:off x="3450165" y="742962"/>
            <a:ext cx="6761760" cy="56425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fr-FR" sz="3000" b="1" i="0" u="none" strike="noStrike" cap="all" spc="-6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Helvetica Neue"/>
              </a:rPr>
              <a:t>ORDRE DU JOUR </a:t>
            </a:r>
          </a:p>
        </p:txBody>
      </p:sp>
      <p:sp>
        <p:nvSpPr>
          <p:cNvPr id="3" name="Espace réservé du numéro de diapositive 2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79281328"/>
      </p:ext>
    </p:extLst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pic>
        <p:nvPicPr>
          <p:cNvPr id="5" name="Image 4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2" y="3007"/>
            <a:ext cx="10029481" cy="6854995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A4A0B2A-58BC-1D4D-8883-191DA713D2F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24719" y="1221317"/>
            <a:ext cx="3647348" cy="20150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defRPr sz="4267" kern="800" cap="none" baseline="0">
                <a:solidFill>
                  <a:schemeClr val="bg1"/>
                </a:solidFill>
              </a:defRPr>
            </a:lvl1pPr>
            <a:lvl2pPr marL="578958" indent="0">
              <a:lnSpc>
                <a:spcPct val="80000"/>
              </a:lnSpc>
              <a:buNone/>
              <a:defRPr sz="4267">
                <a:solidFill>
                  <a:schemeClr val="bg1"/>
                </a:solidFill>
              </a:defRPr>
            </a:lvl2pPr>
          </a:lstStyle>
          <a:p>
            <a:pPr lvl="0"/>
            <a:r>
              <a:rPr lang="fr-FR"/>
              <a:t>Titre principal de la slide</a:t>
            </a:r>
          </a:p>
          <a:p>
            <a:pPr lvl="1"/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05C05DFA-F720-FF4C-A4AA-91C4E66A310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24719" y="3236384"/>
            <a:ext cx="3935380" cy="2497667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/>
              <a:t>Texte</a:t>
            </a:r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41" y="6333323"/>
            <a:ext cx="383119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9" name="Rectangle 8"/>
          <p:cNvSpPr/>
          <p:nvPr userDrawn="1"/>
        </p:nvSpPr>
        <p:spPr>
          <a:xfrm>
            <a:off x="0" y="836712"/>
            <a:ext cx="12192000" cy="19202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pic>
        <p:nvPicPr>
          <p:cNvPr id="10" name="Image 9" descr="Une image contenant personne, intérieur, tenant, alimentation&#10;&#10;Description générée automatiquement">
            <a:extLst>
              <a:ext uri="{FF2B5EF4-FFF2-40B4-BE49-F238E27FC236}">
                <a16:creationId xmlns:a16="http://schemas.microsoft.com/office/drawing/2014/main" id="{DCE54B6C-D7B7-064E-80CC-C434FFA6A496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62522" y="3007"/>
            <a:ext cx="10029481" cy="685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5479807"/>
      </p:ext>
    </p:extLst>
  </p:cSld>
  <p:clrMapOvr>
    <a:masterClrMapping/>
  </p:clrMapOvr>
  <p:transition>
    <p:fad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0" y="252952"/>
            <a:ext cx="876497" cy="775781"/>
          </a:xfrm>
          <a:prstGeom prst="rect">
            <a:avLst/>
          </a:prstGeom>
        </p:spPr>
      </p:pic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C0E49024-B637-B846-AD7A-074C32D97EB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2832102" y="1316573"/>
            <a:ext cx="3647943" cy="2495551"/>
          </a:xfrm>
          <a:prstGeom prst="rect">
            <a:avLst/>
          </a:prstGeom>
        </p:spPr>
        <p:txBody>
          <a:bodyPr/>
          <a:lstStyle>
            <a:lvl1pPr>
              <a:defRPr sz="3733" kern="800" cap="all" baseline="0"/>
            </a:lvl1pPr>
            <a:lvl2pPr marL="578958" indent="0">
              <a:buNone/>
              <a:defRPr sz="4267"/>
            </a:lvl2pPr>
          </a:lstStyle>
          <a:p>
            <a:pPr lvl="0"/>
            <a:r>
              <a:rPr lang="fr-FR"/>
              <a:t>Titre de la slide</a:t>
            </a:r>
          </a:p>
          <a:p>
            <a:pPr lvl="1"/>
            <a:endParaRPr lang="fr-FR"/>
          </a:p>
        </p:txBody>
      </p:sp>
      <p:sp>
        <p:nvSpPr>
          <p:cNvPr id="9" name="Espace réservé du texte 8">
            <a:extLst>
              <a:ext uri="{FF2B5EF4-FFF2-40B4-BE49-F238E27FC236}">
                <a16:creationId xmlns:a16="http://schemas.microsoft.com/office/drawing/2014/main" id="{F9933515-A54B-C648-9452-ED438F800E2D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672069" y="1316573"/>
            <a:ext cx="4610100" cy="2495551"/>
          </a:xfrm>
          <a:prstGeom prst="rect">
            <a:avLst/>
          </a:prstGeom>
        </p:spPr>
        <p:txBody>
          <a:bodyPr/>
          <a:lstStyle>
            <a:lvl1pPr>
              <a:lnSpc>
                <a:spcPct val="80000"/>
              </a:lnSpc>
              <a:spcBef>
                <a:spcPts val="0"/>
              </a:spcBef>
              <a:defRPr sz="1867" b="0"/>
            </a:lvl1pPr>
          </a:lstStyle>
          <a:p>
            <a:pPr lvl="0"/>
            <a:r>
              <a:rPr lang="fr-FR"/>
              <a:t>Texte</a:t>
            </a:r>
          </a:p>
        </p:txBody>
      </p:sp>
      <p:pic>
        <p:nvPicPr>
          <p:cNvPr id="6" name="Image 5" descr="Une image contenant personne, intérieur, homme, table&#10;&#10;Description générée automatiquement">
            <a:extLst>
              <a:ext uri="{FF2B5EF4-FFF2-40B4-BE49-F238E27FC236}">
                <a16:creationId xmlns:a16="http://schemas.microsoft.com/office/drawing/2014/main" id="{6FB58E74-65F0-5A41-B2A3-C683EB81BBF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24277" y="-18596"/>
            <a:ext cx="12253577" cy="6895191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9F7A409D-321F-644F-957D-D88584B88E4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9350" y="252952"/>
            <a:ext cx="876497" cy="775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3112936"/>
      </p:ext>
    </p:extLst>
  </p:cSld>
  <p:clrMapOvr>
    <a:masterClrMapping/>
  </p:clrMapOvr>
  <p:transition>
    <p:fad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F08FC794-CC7B-427F-9618-7045230046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BC0E4EAE-D7B8-4380-9423-1CF5AAC8FB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45007" y="6333323"/>
            <a:ext cx="7855252" cy="365125"/>
          </a:xfrm>
          <a:prstGeom prst="rect">
            <a:avLst/>
          </a:prstGeo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6" name="Espace réservé du titre 1"/>
          <p:cNvSpPr>
            <a:spLocks noGrp="1"/>
          </p:cNvSpPr>
          <p:nvPr>
            <p:ph type="title"/>
          </p:nvPr>
        </p:nvSpPr>
        <p:spPr>
          <a:xfrm>
            <a:off x="194856" y="116632"/>
            <a:ext cx="10893701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  <a:br>
              <a:rPr lang="fr-FR"/>
            </a:br>
            <a:r>
              <a:rPr lang="fr-FR"/>
              <a:t>Sous titre</a:t>
            </a:r>
          </a:p>
        </p:txBody>
      </p:sp>
    </p:spTree>
    <p:extLst>
      <p:ext uri="{BB962C8B-B14F-4D97-AF65-F5344CB8AC3E}">
        <p14:creationId xmlns:p14="http://schemas.microsoft.com/office/powerpoint/2010/main" val="3918549113"/>
      </p:ext>
    </p:extLst>
  </p:cSld>
  <p:clrMapOvr>
    <a:masterClrMapping/>
  </p:clrMapOvr>
  <p:transition>
    <p:fade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575757"/>
                </a:solidFill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9"/>
          </p:nvPr>
        </p:nvSpPr>
        <p:spPr>
          <a:xfrm>
            <a:off x="545008" y="6333323"/>
            <a:ext cx="7759241" cy="365125"/>
          </a:xfrm>
          <a:prstGeom prst="rect">
            <a:avLst/>
          </a:prstGeom>
        </p:spPr>
        <p:txBody>
          <a:bodyPr/>
          <a:lstStyle>
            <a:lvl1pPr>
              <a:defRPr sz="1067"/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7" name="Espace réservé du texte 2"/>
          <p:cNvSpPr>
            <a:spLocks noGrp="1"/>
          </p:cNvSpPr>
          <p:nvPr>
            <p:ph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4pPr>
              <a:defRPr sz="1867"/>
            </a:lvl4pPr>
            <a:lvl5pPr>
              <a:defRPr sz="1600"/>
            </a:lvl5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kumimoji="0" lang="fr-FR" sz="1867" b="0" i="0" u="none" strike="noStrike" kern="1200" cap="none" spc="0" normalizeH="0" baseline="0" noProof="0">
              <a:ln>
                <a:noFill/>
              </a:ln>
              <a:solidFill>
                <a:srgbClr val="575757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Espace réservé du titre 1"/>
          <p:cNvSpPr>
            <a:spLocks noGrp="1"/>
          </p:cNvSpPr>
          <p:nvPr>
            <p:ph type="title"/>
          </p:nvPr>
        </p:nvSpPr>
        <p:spPr>
          <a:xfrm>
            <a:off x="194856" y="116632"/>
            <a:ext cx="10893701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  <a:br>
              <a:rPr lang="fr-FR"/>
            </a:br>
            <a:r>
              <a:rPr lang="fr-FR"/>
              <a:t>Sous titre</a:t>
            </a:r>
          </a:p>
        </p:txBody>
      </p:sp>
    </p:spTree>
    <p:extLst>
      <p:ext uri="{BB962C8B-B14F-4D97-AF65-F5344CB8AC3E}">
        <p14:creationId xmlns:p14="http://schemas.microsoft.com/office/powerpoint/2010/main" val="2022086352"/>
      </p:ext>
    </p:extLst>
  </p:cSld>
  <p:clrMapOvr>
    <a:masterClrMapping/>
  </p:clrMapOvr>
  <p:transition>
    <p:fade/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8" name="ZoneTexte 7"/>
          <p:cNvSpPr txBox="1"/>
          <p:nvPr/>
        </p:nvSpPr>
        <p:spPr>
          <a:xfrm>
            <a:off x="6424116" y="1682636"/>
            <a:ext cx="4320480" cy="3372488"/>
          </a:xfrm>
          <a:prstGeom prst="rect">
            <a:avLst/>
          </a:prstGeom>
          <a:noFill/>
        </p:spPr>
        <p:txBody>
          <a:bodyPr wrap="square" lIns="96000" tIns="144000" rIns="96000" bIns="144000" rtlCol="0" anchor="t" anchorCtr="0">
            <a:normAutofit/>
          </a:bodyPr>
          <a:lstStyle/>
          <a:p>
            <a:pPr algn="l"/>
            <a:r>
              <a:rPr lang="fr-FR" sz="2667" b="1">
                <a:solidFill>
                  <a:srgbClr val="575757"/>
                </a:solidFill>
              </a:rPr>
              <a:t>esante.gouv.fr</a:t>
            </a:r>
          </a:p>
          <a:p>
            <a:pPr algn="l"/>
            <a:r>
              <a:rPr lang="fr-FR" sz="2000">
                <a:solidFill>
                  <a:srgbClr val="575757"/>
                </a:solidFill>
              </a:rPr>
              <a:t>Le portail</a:t>
            </a:r>
            <a:r>
              <a:rPr lang="fr-FR" sz="2000" baseline="0">
                <a:solidFill>
                  <a:srgbClr val="575757"/>
                </a:solidFill>
              </a:rPr>
              <a:t> pour accéder à l’ensemble des services et produits de l’agence du numérique en santé et s’informer sur l’actualité de la e-santé. </a:t>
            </a:r>
          </a:p>
          <a:p>
            <a:pPr algn="ctr"/>
            <a:endParaRPr lang="fr-FR" sz="2000" err="1">
              <a:solidFill>
                <a:srgbClr val="575757"/>
              </a:solidFill>
            </a:endParaRPr>
          </a:p>
        </p:txBody>
      </p:sp>
      <p:pic>
        <p:nvPicPr>
          <p:cNvPr id="9" name="Picture 2" descr="Y:\Interne\Communication\Communication_2019\Crea_graphiques\Pictos\Picto_OK\Twitter_Logo_Blue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217" y="3757011"/>
            <a:ext cx="562783" cy="56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3" descr="Y:\Interne\Communication\Communication_2019\Crea_graphiques\Pictos\Picto_OK\LINKEDIN@2x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604" y="4362411"/>
            <a:ext cx="336000" cy="3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Imag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67" y="3821943"/>
            <a:ext cx="3502028" cy="960107"/>
          </a:xfrm>
          <a:prstGeom prst="rect">
            <a:avLst/>
          </a:prstGeom>
        </p:spPr>
      </p:pic>
      <p:pic>
        <p:nvPicPr>
          <p:cNvPr id="15" name="Image 1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9" y="296541"/>
            <a:ext cx="1815188" cy="6264921"/>
          </a:xfrm>
          <a:prstGeom prst="rect">
            <a:avLst/>
          </a:prstGeom>
        </p:spPr>
      </p:pic>
      <p:sp>
        <p:nvSpPr>
          <p:cNvPr id="12" name="Rectangle 11"/>
          <p:cNvSpPr/>
          <p:nvPr userDrawn="1"/>
        </p:nvSpPr>
        <p:spPr>
          <a:xfrm>
            <a:off x="0" y="-2728"/>
            <a:ext cx="12192000" cy="103146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14" name="ZoneTexte 13"/>
          <p:cNvSpPr txBox="1"/>
          <p:nvPr userDrawn="1"/>
        </p:nvSpPr>
        <p:spPr>
          <a:xfrm>
            <a:off x="6424116" y="1682636"/>
            <a:ext cx="4320480" cy="3372488"/>
          </a:xfrm>
          <a:prstGeom prst="rect">
            <a:avLst/>
          </a:prstGeom>
          <a:noFill/>
        </p:spPr>
        <p:txBody>
          <a:bodyPr wrap="square" lIns="96000" tIns="144000" rIns="96000" bIns="144000" rtlCol="0" anchor="t" anchorCtr="0">
            <a:normAutofit/>
          </a:bodyPr>
          <a:lstStyle/>
          <a:p>
            <a:pPr algn="l"/>
            <a:r>
              <a:rPr lang="fr-FR" sz="2667" b="1">
                <a:solidFill>
                  <a:srgbClr val="575757"/>
                </a:solidFill>
              </a:rPr>
              <a:t>esante.gouv.fr</a:t>
            </a:r>
          </a:p>
          <a:p>
            <a:pPr algn="l"/>
            <a:r>
              <a:rPr lang="fr-FR" sz="2000">
                <a:solidFill>
                  <a:srgbClr val="575757"/>
                </a:solidFill>
              </a:rPr>
              <a:t>Le portail</a:t>
            </a:r>
            <a:r>
              <a:rPr lang="fr-FR" sz="2000" baseline="0">
                <a:solidFill>
                  <a:srgbClr val="575757"/>
                </a:solidFill>
              </a:rPr>
              <a:t> pour accéder à l’ensemble des services et produits de l’agence du numérique en santé et s’informer sur l’actualité de la e-santé. </a:t>
            </a:r>
          </a:p>
          <a:p>
            <a:pPr algn="ctr"/>
            <a:endParaRPr lang="fr-FR" sz="2000" err="1">
              <a:solidFill>
                <a:srgbClr val="575757"/>
              </a:solidFill>
            </a:endParaRPr>
          </a:p>
        </p:txBody>
      </p:sp>
      <p:pic>
        <p:nvPicPr>
          <p:cNvPr id="17" name="Picture 2" descr="Y:\Interne\Communication\Communication_2019\Crea_graphiques\Pictos\Picto_OK\Twitter_Logo_Blue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217" y="3757011"/>
            <a:ext cx="562783" cy="562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3" descr="Y:\Interne\Communication\Communication_2019\Crea_graphiques\Pictos\Picto_OK\LINKEDIN@2x.png"/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9604" y="4362411"/>
            <a:ext cx="336000" cy="33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Image 18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0467" y="3821943"/>
            <a:ext cx="3502028" cy="960107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6719" y="296541"/>
            <a:ext cx="1815188" cy="6264921"/>
          </a:xfrm>
          <a:prstGeom prst="rect">
            <a:avLst/>
          </a:prstGeom>
        </p:spPr>
      </p:pic>
      <p:sp>
        <p:nvSpPr>
          <p:cNvPr id="1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43341" y="6333323"/>
            <a:ext cx="383119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2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545007" y="6333323"/>
            <a:ext cx="7663231" cy="365125"/>
          </a:xfrm>
          <a:prstGeom prst="rect">
            <a:avLst/>
          </a:prstGeo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6"/>
          <a:stretch>
            <a:fillRect/>
          </a:stretch>
        </p:blipFill>
        <p:spPr>
          <a:xfrm>
            <a:off x="66802" y="2244367"/>
            <a:ext cx="3148879" cy="2096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7838594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re du chapitre"/>
          <p:cNvSpPr txBox="1">
            <a:spLocks noGrp="1"/>
          </p:cNvSpPr>
          <p:nvPr>
            <p:ph type="body" sz="quarter" idx="22" hasCustomPrompt="1"/>
          </p:nvPr>
        </p:nvSpPr>
        <p:spPr>
          <a:xfrm>
            <a:off x="3450165" y="3390139"/>
            <a:ext cx="6761760" cy="1263055"/>
          </a:xfrm>
          <a:prstGeom prst="rect">
            <a:avLst/>
          </a:prstGeom>
        </p:spPr>
        <p:txBody>
          <a:bodyPr anchor="b"/>
          <a:lstStyle>
            <a:lvl1pPr defTabSz="1219169">
              <a:lnSpc>
                <a:spcPct val="80000"/>
              </a:lnSpc>
              <a:defRPr sz="3000" cap="all" spc="-60">
                <a:solidFill>
                  <a:srgbClr val="005C9B"/>
                </a:solidFill>
              </a:defRPr>
            </a:lvl1pPr>
          </a:lstStyle>
          <a:p>
            <a:r>
              <a:t>TITRE CHAPITRE</a:t>
            </a:r>
          </a:p>
        </p:txBody>
      </p:sp>
      <p:pic>
        <p:nvPicPr>
          <p:cNvPr id="8" name="Logo-ReMES.png" descr="Logo-ReMES.png">
            <a:extLst>
              <a:ext uri="{FF2B5EF4-FFF2-40B4-BE49-F238E27FC236}">
                <a16:creationId xmlns:a16="http://schemas.microsoft.com/office/drawing/2014/main" id="{25275FFF-632A-6B46-96DE-FFAF89E4BDF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16672" y="373987"/>
            <a:ext cx="1999528" cy="2163424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Espace réservé du numéro de diapositive 1"/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536439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err="1"/>
              <a:t>Texte</a:t>
            </a:r>
            <a:r>
              <a:t>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/>
              <a:t>MODIFIEZ LE STYLE DU TITRE</a:t>
            </a:r>
          </a:p>
        </p:txBody>
      </p:sp>
      <p:sp>
        <p:nvSpPr>
          <p:cNvPr id="17" name="Ligne">
            <a:extLst>
              <a:ext uri="{FF2B5EF4-FFF2-40B4-BE49-F238E27FC236}">
                <a16:creationId xmlns:a16="http://schemas.microsoft.com/office/drawing/2014/main" id="{EEC26EF3-16DB-0049-9F50-E599677CA0A6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pic>
        <p:nvPicPr>
          <p:cNvPr id="19" name="Graphique 6">
            <a:extLst>
              <a:ext uri="{FF2B5EF4-FFF2-40B4-BE49-F238E27FC236}">
                <a16:creationId xmlns:a16="http://schemas.microsoft.com/office/drawing/2014/main" id="{B220D2EE-C8F8-5242-AC0E-C44EB0E22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2819" y="6390559"/>
            <a:ext cx="819724" cy="240974"/>
          </a:xfrm>
          <a:prstGeom prst="rect">
            <a:avLst/>
          </a:prstGeom>
        </p:spPr>
      </p:pic>
      <p:pic>
        <p:nvPicPr>
          <p:cNvPr id="20" name="Image 19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36" y="6252292"/>
            <a:ext cx="839961" cy="53347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2243E6BC-6888-406A-B31F-4F493CFF85E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93865" y="6340658"/>
            <a:ext cx="989967" cy="356744"/>
          </a:xfrm>
          <a:prstGeom prst="rect">
            <a:avLst/>
          </a:prstGeom>
        </p:spPr>
      </p:pic>
      <p:sp>
        <p:nvSpPr>
          <p:cNvPr id="23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620482" y="6344103"/>
            <a:ext cx="469918" cy="24109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4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/>
          </p:cNvSpPr>
          <p:nvPr userDrawn="1"/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>
              <a:defRPr/>
            </a:pPr>
            <a:r>
              <a:rPr lang="fr-FR" kern="0"/>
              <a:t>Présentation Mon espace santé</a:t>
            </a:r>
          </a:p>
        </p:txBody>
      </p:sp>
      <p:pic>
        <p:nvPicPr>
          <p:cNvPr id="21" name="Picture 4" descr="Le Ségur du numérique en santé | esante.gouv.fr">
            <a:extLst>
              <a:ext uri="{FF2B5EF4-FFF2-40B4-BE49-F238E27FC236}">
                <a16:creationId xmlns:a16="http://schemas.microsoft.com/office/drawing/2014/main" id="{1C3E1B84-0438-4385-AA91-0AD02EFCBE3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84"/>
          <a:stretch/>
        </p:blipFill>
        <p:spPr bwMode="auto">
          <a:xfrm>
            <a:off x="6694629" y="6290475"/>
            <a:ext cx="518021" cy="48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Image 24" descr="Une image contenant texte&#10;&#10;Description générée automatiquement">
            <a:extLst>
              <a:ext uri="{FF2B5EF4-FFF2-40B4-BE49-F238E27FC236}">
                <a16:creationId xmlns:a16="http://schemas.microsoft.com/office/drawing/2014/main" id="{79C59AC4-335C-48A5-A4FC-53733DABE3F6}"/>
              </a:ext>
            </a:extLst>
          </p:cNvPr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4793695" y="6289220"/>
            <a:ext cx="1880873" cy="472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9511818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Titre et pu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MES-masque PPT3.jpg" descr="MES-masque PPT3.jpg"/>
          <p:cNvPicPr>
            <a:picLocks noChangeAspect="1"/>
          </p:cNvPicPr>
          <p:nvPr/>
        </p:nvPicPr>
        <p:blipFill rotWithShape="1">
          <a:blip r:embed="rId2"/>
          <a:srcRect b="18035"/>
          <a:stretch/>
        </p:blipFill>
        <p:spPr>
          <a:xfrm>
            <a:off x="-1" y="-13855"/>
            <a:ext cx="12192001" cy="1613733"/>
          </a:xfrm>
          <a:prstGeom prst="rect">
            <a:avLst/>
          </a:prstGeom>
          <a:ln w="12700">
            <a:miter lim="400000"/>
          </a:ln>
        </p:spPr>
      </p:pic>
      <p:sp>
        <p:nvSpPr>
          <p:cNvPr id="41" name="Texte niveau 1…"/>
          <p:cNvSpPr txBox="1">
            <a:spLocks noGrp="1"/>
          </p:cNvSpPr>
          <p:nvPr>
            <p:ph type="body" sz="half" idx="1" hasCustomPrompt="1"/>
          </p:nvPr>
        </p:nvSpPr>
        <p:spPr>
          <a:xfrm>
            <a:off x="2313517" y="2437519"/>
            <a:ext cx="9156370" cy="3359471"/>
          </a:xfrm>
          <a:prstGeom prst="rect">
            <a:avLst/>
          </a:prstGeom>
        </p:spPr>
        <p:txBody>
          <a:bodyPr/>
          <a:lstStyle>
            <a:lvl1pPr marL="254000" indent="-2540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2000" b="0">
                <a:solidFill>
                  <a:srgbClr val="000000"/>
                </a:solidFill>
              </a:defRPr>
            </a:lvl1pPr>
            <a:lvl2pPr marL="520700" indent="-2159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700" b="0">
                <a:solidFill>
                  <a:srgbClr val="000000"/>
                </a:solidFill>
              </a:defRPr>
            </a:lvl2pPr>
            <a:lvl3pPr marL="8001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3pPr>
            <a:lvl4pPr marL="11049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4pPr>
            <a:lvl5pPr marL="1409700" indent="-190500" defTabSz="1219169">
              <a:lnSpc>
                <a:spcPct val="80000"/>
              </a:lnSpc>
              <a:spcBef>
                <a:spcPts val="2250"/>
              </a:spcBef>
              <a:buSzPct val="123000"/>
              <a:buChar char="•"/>
              <a:defRPr sz="1500" b="0">
                <a:solidFill>
                  <a:srgbClr val="000000"/>
                </a:solidFill>
              </a:defRPr>
            </a:lvl5pPr>
          </a:lstStyle>
          <a:p>
            <a:r>
              <a:rPr err="1"/>
              <a:t>Texte</a:t>
            </a:r>
            <a:r>
              <a:t> de puce de diapositive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43" name="Logo-ReMES.png" descr="Logo-ReMES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2482" y="16625"/>
            <a:ext cx="1415817" cy="1531867"/>
          </a:xfrm>
          <a:prstGeom prst="rect">
            <a:avLst/>
          </a:prstGeom>
          <a:ln w="12700">
            <a:miter lim="400000"/>
          </a:ln>
        </p:spPr>
      </p:pic>
      <p:sp>
        <p:nvSpPr>
          <p:cNvPr id="45" name="Ligne"/>
          <p:cNvSpPr/>
          <p:nvPr/>
        </p:nvSpPr>
        <p:spPr>
          <a:xfrm>
            <a:off x="2318430" y="1153622"/>
            <a:ext cx="7224831" cy="1"/>
          </a:xfrm>
          <a:prstGeom prst="line">
            <a:avLst/>
          </a:pr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46" name="Ligne"/>
          <p:cNvSpPr/>
          <p:nvPr/>
        </p:nvSpPr>
        <p:spPr>
          <a:xfrm>
            <a:off x="9533395" y="1146312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635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D00C3AFE-F4E7-CE4A-AEA1-5618EB75DD7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313517" y="16625"/>
            <a:ext cx="6984241" cy="1133342"/>
          </a:xfrm>
        </p:spPr>
        <p:txBody>
          <a:bodyPr anchor="b"/>
          <a:lstStyle/>
          <a:p>
            <a:r>
              <a:rPr lang="fr-FR"/>
              <a:t>MODIFIEZ LE STYLE DU TITRE</a:t>
            </a:r>
          </a:p>
        </p:txBody>
      </p:sp>
      <p:pic>
        <p:nvPicPr>
          <p:cNvPr id="15" name="Graphique 6">
            <a:extLst>
              <a:ext uri="{FF2B5EF4-FFF2-40B4-BE49-F238E27FC236}">
                <a16:creationId xmlns:a16="http://schemas.microsoft.com/office/drawing/2014/main" id="{B220D2EE-C8F8-5242-AC0E-C44EB0E22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2819" y="6390559"/>
            <a:ext cx="819724" cy="240974"/>
          </a:xfrm>
          <a:prstGeom prst="rect">
            <a:avLst/>
          </a:prstGeom>
        </p:spPr>
      </p:pic>
      <p:pic>
        <p:nvPicPr>
          <p:cNvPr id="16" name="Image 15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36" y="6252292"/>
            <a:ext cx="839961" cy="533475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2243E6BC-6888-406A-B31F-4F493CFF85E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93865" y="6340658"/>
            <a:ext cx="989967" cy="356744"/>
          </a:xfrm>
          <a:prstGeom prst="rect">
            <a:avLst/>
          </a:prstGeom>
        </p:spPr>
      </p:pic>
      <p:sp>
        <p:nvSpPr>
          <p:cNvPr id="14" name="Ligne">
            <a:extLst>
              <a:ext uri="{FF2B5EF4-FFF2-40B4-BE49-F238E27FC236}">
                <a16:creationId xmlns:a16="http://schemas.microsoft.com/office/drawing/2014/main" id="{EEC26EF3-16DB-0049-9F50-E599677CA0A6}"/>
              </a:ext>
            </a:extLst>
          </p:cNvPr>
          <p:cNvSpPr/>
          <p:nvPr userDrawn="1"/>
        </p:nvSpPr>
        <p:spPr>
          <a:xfrm flipV="1">
            <a:off x="327103" y="6154495"/>
            <a:ext cx="11434174" cy="7148"/>
          </a:xfrm>
          <a:prstGeom prst="line">
            <a:avLst/>
          </a:prstGeom>
          <a:ln w="508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18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620482" y="6344103"/>
            <a:ext cx="469918" cy="24109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9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/>
          </p:cNvSpPr>
          <p:nvPr userDrawn="1"/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>
              <a:defRPr/>
            </a:pPr>
            <a:r>
              <a:rPr lang="fr-FR" kern="0"/>
              <a:t>Présentation Mon espace santé</a:t>
            </a:r>
          </a:p>
        </p:txBody>
      </p:sp>
      <p:pic>
        <p:nvPicPr>
          <p:cNvPr id="25" name="Image 24" descr="Une image contenant texte&#10;&#10;Description générée automatiquement">
            <a:extLst>
              <a:ext uri="{FF2B5EF4-FFF2-40B4-BE49-F238E27FC236}">
                <a16:creationId xmlns:a16="http://schemas.microsoft.com/office/drawing/2014/main" id="{79C59AC4-335C-48A5-A4FC-53733DABE3F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793695" y="6289220"/>
            <a:ext cx="1880873" cy="472713"/>
          </a:xfrm>
          <a:prstGeom prst="rect">
            <a:avLst/>
          </a:prstGeom>
        </p:spPr>
      </p:pic>
      <p:pic>
        <p:nvPicPr>
          <p:cNvPr id="20" name="Picture 4" descr="Le Ségur du numérique en santé | esante.gouv.fr">
            <a:extLst>
              <a:ext uri="{FF2B5EF4-FFF2-40B4-BE49-F238E27FC236}">
                <a16:creationId xmlns:a16="http://schemas.microsoft.com/office/drawing/2014/main" id="{1C3E1B84-0438-4385-AA91-0AD02EFCBE3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84"/>
          <a:stretch/>
        </p:blipFill>
        <p:spPr bwMode="auto">
          <a:xfrm>
            <a:off x="6694629" y="6290475"/>
            <a:ext cx="518021" cy="48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564470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ier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MES-masque PPT2.jpg" descr="MES-masque PPT2.jpg">
            <a:extLst>
              <a:ext uri="{FF2B5EF4-FFF2-40B4-BE49-F238E27FC236}">
                <a16:creationId xmlns:a16="http://schemas.microsoft.com/office/drawing/2014/main" id="{9D85E3DD-9BFB-A842-8C58-B6B0A0C699A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Ligne">
            <a:extLst>
              <a:ext uri="{FF2B5EF4-FFF2-40B4-BE49-F238E27FC236}">
                <a16:creationId xmlns:a16="http://schemas.microsoft.com/office/drawing/2014/main" id="{B204E05A-E282-2945-B2CF-94B0A7B24C53}"/>
              </a:ext>
            </a:extLst>
          </p:cNvPr>
          <p:cNvSpPr/>
          <p:nvPr userDrawn="1"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6" name="Ligne">
            <a:extLst>
              <a:ext uri="{FF2B5EF4-FFF2-40B4-BE49-F238E27FC236}">
                <a16:creationId xmlns:a16="http://schemas.microsoft.com/office/drawing/2014/main" id="{AD57DF94-146D-7B42-8BBB-DA85D3E8177E}"/>
              </a:ext>
            </a:extLst>
          </p:cNvPr>
          <p:cNvSpPr/>
          <p:nvPr userDrawn="1"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pic>
        <p:nvPicPr>
          <p:cNvPr id="7" name="Logo-ReMES.png" descr="Logo-ReMES.png">
            <a:extLst>
              <a:ext uri="{FF2B5EF4-FFF2-40B4-BE49-F238E27FC236}">
                <a16:creationId xmlns:a16="http://schemas.microsoft.com/office/drawing/2014/main" id="{A0710F5B-F91A-F643-B997-C9D2C9477555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67659" y="362603"/>
            <a:ext cx="2707085" cy="2928978"/>
          </a:xfrm>
          <a:prstGeom prst="rect">
            <a:avLst/>
          </a:prstGeom>
          <a:ln w="12700">
            <a:miter lim="400000"/>
          </a:ln>
        </p:spPr>
      </p:pic>
      <p:sp>
        <p:nvSpPr>
          <p:cNvPr id="9" name="Titre de la présentation">
            <a:extLst>
              <a:ext uri="{FF2B5EF4-FFF2-40B4-BE49-F238E27FC236}">
                <a16:creationId xmlns:a16="http://schemas.microsoft.com/office/drawing/2014/main" id="{DFFB3011-F3C8-B848-B232-BFB5F7BBA78D}"/>
              </a:ext>
            </a:extLst>
          </p:cNvPr>
          <p:cNvSpPr txBox="1">
            <a:spLocks noGrp="1"/>
          </p:cNvSpPr>
          <p:nvPr>
            <p:ph type="title" hasCustomPrompt="1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err="1"/>
              <a:t>Titre</a:t>
            </a:r>
            <a:r>
              <a:t> de la </a:t>
            </a:r>
            <a:r>
              <a:rPr err="1"/>
              <a:t>présentation</a:t>
            </a:r>
            <a:endParaRPr/>
          </a:p>
        </p:txBody>
      </p:sp>
      <p:sp>
        <p:nvSpPr>
          <p:cNvPr id="10" name="Texte niveau 1…">
            <a:extLst>
              <a:ext uri="{FF2B5EF4-FFF2-40B4-BE49-F238E27FC236}">
                <a16:creationId xmlns:a16="http://schemas.microsoft.com/office/drawing/2014/main" id="{A0D0F5D2-F873-674C-9AE6-AEB49A6857DA}"/>
              </a:ext>
            </a:extLst>
          </p:cNvPr>
          <p:cNvSpPr txBox="1">
            <a:spLocks noGrp="1"/>
          </p:cNvSpPr>
          <p:nvPr>
            <p:ph idx="1" hasCustomPrompt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Sous-</a:t>
            </a:r>
            <a:r>
              <a:rPr err="1"/>
              <a:t>titre</a:t>
            </a:r>
            <a:r>
              <a:t> de la </a:t>
            </a:r>
            <a:r>
              <a:rPr err="1"/>
              <a:t>présentation</a:t>
            </a:r>
            <a:endParaRPr/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pic>
        <p:nvPicPr>
          <p:cNvPr id="21" name="Graphique 6">
            <a:extLst>
              <a:ext uri="{FF2B5EF4-FFF2-40B4-BE49-F238E27FC236}">
                <a16:creationId xmlns:a16="http://schemas.microsoft.com/office/drawing/2014/main" id="{B220D2EE-C8F8-5242-AC0E-C44EB0E22A2D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12819" y="6390559"/>
            <a:ext cx="819724" cy="240974"/>
          </a:xfrm>
          <a:prstGeom prst="rect">
            <a:avLst/>
          </a:prstGeom>
        </p:spPr>
      </p:pic>
      <p:pic>
        <p:nvPicPr>
          <p:cNvPr id="22" name="Image 2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36" y="6252292"/>
            <a:ext cx="839961" cy="533475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2243E6BC-6888-406A-B31F-4F493CFF85EF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1993865" y="6340658"/>
            <a:ext cx="989967" cy="356744"/>
          </a:xfrm>
          <a:prstGeom prst="rect">
            <a:avLst/>
          </a:prstGeom>
        </p:spPr>
      </p:pic>
      <p:sp>
        <p:nvSpPr>
          <p:cNvPr id="14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620482" y="6344103"/>
            <a:ext cx="469918" cy="24109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/>
          </p:cNvSpPr>
          <p:nvPr userDrawn="1"/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>
              <a:defRPr/>
            </a:pPr>
            <a:r>
              <a:rPr lang="fr-FR" kern="0"/>
              <a:t>Présentation Commission d’Etablissement</a:t>
            </a:r>
          </a:p>
        </p:txBody>
      </p:sp>
      <p:pic>
        <p:nvPicPr>
          <p:cNvPr id="24" name="Image 23" descr="Une image contenant texte&#10;&#10;Description générée automatiquement">
            <a:extLst>
              <a:ext uri="{FF2B5EF4-FFF2-40B4-BE49-F238E27FC236}">
                <a16:creationId xmlns:a16="http://schemas.microsoft.com/office/drawing/2014/main" id="{79C59AC4-335C-48A5-A4FC-53733DABE3F6}"/>
              </a:ext>
            </a:extLst>
          </p:cNvPr>
          <p:cNvPicPr>
            <a:picLocks noChangeAspect="1"/>
          </p:cNvPicPr>
          <p:nvPr userDrawn="1"/>
        </p:nvPicPr>
        <p:blipFill>
          <a:blip r:embed="rId8"/>
          <a:stretch>
            <a:fillRect/>
          </a:stretch>
        </p:blipFill>
        <p:spPr>
          <a:xfrm>
            <a:off x="4793695" y="6289220"/>
            <a:ext cx="1880873" cy="472713"/>
          </a:xfrm>
          <a:prstGeom prst="rect">
            <a:avLst/>
          </a:prstGeom>
        </p:spPr>
      </p:pic>
      <p:pic>
        <p:nvPicPr>
          <p:cNvPr id="16" name="Picture 4" descr="Le Ségur du numérique en santé | esante.gouv.fr">
            <a:extLst>
              <a:ext uri="{FF2B5EF4-FFF2-40B4-BE49-F238E27FC236}">
                <a16:creationId xmlns:a16="http://schemas.microsoft.com/office/drawing/2014/main" id="{1C3E1B84-0438-4385-AA91-0AD02EFCBE3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84"/>
          <a:stretch/>
        </p:blipFill>
        <p:spPr bwMode="auto">
          <a:xfrm>
            <a:off x="6694629" y="6290475"/>
            <a:ext cx="518021" cy="48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7835991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6" hidden="1">
            <a:extLst>
              <a:ext uri="{FF2B5EF4-FFF2-40B4-BE49-F238E27FC236}">
                <a16:creationId xmlns:a16="http://schemas.microsoft.com/office/drawing/2014/main" id="{D8EFF8A2-0FB9-4B25-8B8D-492353274983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11" imgW="413" imgH="416" progId="TCLayout.ActiveDocument.1">
                  <p:embed/>
                </p:oleObj>
              </mc:Choice>
              <mc:Fallback>
                <p:oleObj name="Diapositive think-cell" r:id="rId11" imgW="413" imgH="416" progId="TCLayout.ActiveDocument.1">
                  <p:embed/>
                  <p:pic>
                    <p:nvPicPr>
                      <p:cNvPr id="3" name="Object 6" hidden="1">
                        <a:extLst>
                          <a:ext uri="{FF2B5EF4-FFF2-40B4-BE49-F238E27FC236}">
                            <a16:creationId xmlns:a16="http://schemas.microsoft.com/office/drawing/2014/main" id="{D8EFF8A2-0FB9-4B25-8B8D-4923532749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1" hidden="1">
            <a:extLst>
              <a:ext uri="{FF2B5EF4-FFF2-40B4-BE49-F238E27FC236}">
                <a16:creationId xmlns:a16="http://schemas.microsoft.com/office/drawing/2014/main" id="{FCC3A0E6-E630-4C26-B008-93BA0B5B1109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300"/>
              </a:spcBef>
              <a:spcAft>
                <a:spcPts val="300"/>
              </a:spcAft>
            </a:pPr>
            <a:endParaRPr lang="fr-FR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5" name="2. Slide Title">
            <a:extLst>
              <a:ext uri="{FF2B5EF4-FFF2-40B4-BE49-F238E27FC236}">
                <a16:creationId xmlns:a16="http://schemas.microsoft.com/office/drawing/2014/main" id="{699FD2C4-82B5-475E-9235-DB128978B618}"/>
              </a:ext>
            </a:extLst>
          </p:cNvPr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277740" y="483486"/>
            <a:ext cx="9697339" cy="384721"/>
          </a:xfrm>
        </p:spPr>
        <p:txBody>
          <a:bodyPr vert="horz" wrap="square" lIns="0" tIns="0" rIns="0" bIns="0" rtlCol="0" anchor="b" anchorCtr="0">
            <a:noAutofit/>
          </a:bodyPr>
          <a:lstStyle>
            <a:lvl1pPr>
              <a:defRPr lang="fr-FR" dirty="0">
                <a:solidFill>
                  <a:schemeClr val="accent1"/>
                </a:solidFill>
              </a:defRPr>
            </a:lvl1pPr>
          </a:lstStyle>
          <a:p>
            <a:pPr lvl="0"/>
            <a:r>
              <a:rPr lang="fr-FR"/>
              <a:t>Modifiez le style du titre</a:t>
            </a:r>
          </a:p>
        </p:txBody>
      </p:sp>
      <p:sp>
        <p:nvSpPr>
          <p:cNvPr id="14" name="3. Subtitle">
            <a:extLst>
              <a:ext uri="{FF2B5EF4-FFF2-40B4-BE49-F238E27FC236}">
                <a16:creationId xmlns:a16="http://schemas.microsoft.com/office/drawing/2014/main" id="{D4D36123-678D-4B6C-A648-186F85BE34AE}"/>
              </a:ext>
            </a:extLst>
          </p:cNvPr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277740" y="941323"/>
            <a:ext cx="9697339" cy="276999"/>
          </a:xfrm>
          <a:prstGeom prst="rect">
            <a:avLst/>
          </a:prstGeom>
        </p:spPr>
        <p:txBody>
          <a:bodyPr vert="horz" wrap="square" lIns="0" tIns="0" rIns="0" bIns="0" rtlCol="0">
            <a:noAutofit/>
          </a:bodyPr>
          <a:lstStyle>
            <a:lvl1pPr>
              <a:defRPr lang="fr-FR" sz="1800" b="0" dirty="0"/>
            </a:lvl1pPr>
          </a:lstStyle>
          <a:p>
            <a:pPr lvl="0">
              <a:buNone/>
            </a:pPr>
            <a:r>
              <a:rPr lang="fr-FR"/>
              <a:t>Modifier le style des sous-titres du masque</a:t>
            </a:r>
          </a:p>
        </p:txBody>
      </p:sp>
      <p:sp>
        <p:nvSpPr>
          <p:cNvPr id="9" name="Slide Number">
            <a:extLst>
              <a:ext uri="{FF2B5EF4-FFF2-40B4-BE49-F238E27FC236}">
                <a16:creationId xmlns:a16="http://schemas.microsoft.com/office/drawing/2014/main" id="{66686DBA-90DA-4033-B950-94CBD0D7A425}"/>
              </a:ext>
            </a:extLst>
          </p:cNvPr>
          <p:cNvSpPr>
            <a:spLocks noChangeArrowheads="1"/>
          </p:cNvSpPr>
          <p:nvPr>
            <p:custDataLst>
              <p:tags r:id="rId5"/>
            </p:custDataLst>
          </p:nvPr>
        </p:nvSpPr>
        <p:spPr bwMode="black">
          <a:xfrm>
            <a:off x="11312526" y="6513995"/>
            <a:ext cx="325501" cy="138499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 anchor="b">
            <a:noAutofit/>
          </a:bodyPr>
          <a:lstStyle/>
          <a:p>
            <a:pPr algn="r" defTabSz="610729" fontAlgn="auto">
              <a:spcBef>
                <a:spcPts val="0"/>
              </a:spcBef>
              <a:spcAft>
                <a:spcPts val="0"/>
              </a:spcAft>
              <a:defRPr/>
            </a:pPr>
            <a:fld id="{4ABDCABE-3F10-B64C-92F1-862014417034}" type="slidenum">
              <a:rPr lang="fr-FR" sz="900" b="0" smtClean="0">
                <a:solidFill>
                  <a:schemeClr val="accent1"/>
                </a:solidFill>
                <a:latin typeface="+mn-lt"/>
                <a:ea typeface="+mn-ea"/>
                <a:cs typeface="Arial" panose="020B0604020202020204" pitchFamily="34" charset="0"/>
              </a:rPr>
              <a:pPr algn="r" defTabSz="610729" fontAlgn="auto">
                <a:spcBef>
                  <a:spcPts val="0"/>
                </a:spcBef>
                <a:spcAft>
                  <a:spcPts val="0"/>
                </a:spcAft>
                <a:defRPr/>
              </a:pPr>
              <a:t>‹N°›</a:t>
            </a:fld>
            <a:endParaRPr lang="fr-FR" sz="900" b="0">
              <a:solidFill>
                <a:schemeClr val="accent1"/>
              </a:solidFill>
              <a:latin typeface="+mn-lt"/>
              <a:ea typeface="+mn-ea"/>
              <a:cs typeface="Arial" panose="020B0604020202020204" pitchFamily="34" charset="0"/>
            </a:endParaRPr>
          </a:p>
        </p:txBody>
      </p:sp>
      <p:sp>
        <p:nvSpPr>
          <p:cNvPr id="8" name="5. Source" hidden="1">
            <a:extLst>
              <a:ext uri="{FF2B5EF4-FFF2-40B4-BE49-F238E27FC236}">
                <a16:creationId xmlns:a16="http://schemas.microsoft.com/office/drawing/2014/main" id="{9238B1D6-2095-4826-AA45-9A4E6F7D1A16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554736" y="6513995"/>
            <a:ext cx="7277861" cy="1231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sz="80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vl="0"/>
            <a:r>
              <a:rPr lang="fr-FR" sz="800"/>
              <a:t>Source: …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931ABE18-8991-4C13-ABAD-85B9E971F533}"/>
              </a:ext>
            </a:extLst>
          </p:cNvPr>
          <p:cNvCxnSpPr>
            <a:cxnSpLocks/>
          </p:cNvCxnSpPr>
          <p:nvPr/>
        </p:nvCxnSpPr>
        <p:spPr>
          <a:xfrm flipH="1">
            <a:off x="11312526" y="6504471"/>
            <a:ext cx="325501" cy="0"/>
          </a:xfrm>
          <a:prstGeom prst="line">
            <a:avLst/>
          </a:prstGeom>
          <a:ln w="6350" cap="flat">
            <a:solidFill>
              <a:schemeClr val="accent1"/>
            </a:solidFill>
            <a:miter lim="800000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10" name="Object 6" hidden="1">
            <a:extLst>
              <a:ext uri="{FF2B5EF4-FFF2-40B4-BE49-F238E27FC236}">
                <a16:creationId xmlns:a16="http://schemas.microsoft.com/office/drawing/2014/main" id="{D8EFF8A2-0FB9-4B25-8B8D-492353274983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7"/>
            </p:custDataLst>
          </p:nvPr>
        </p:nvGraphicFramePr>
        <p:xfrm>
          <a:off x="1589" y="1589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iapositive think-cell" r:id="rId13" imgW="413" imgH="416" progId="TCLayout.ActiveDocument.1">
                  <p:embed/>
                </p:oleObj>
              </mc:Choice>
              <mc:Fallback>
                <p:oleObj name="Diapositive think-cell" r:id="rId13" imgW="413" imgH="416" progId="TCLayout.ActiveDocument.1">
                  <p:embed/>
                  <p:pic>
                    <p:nvPicPr>
                      <p:cNvPr id="10" name="Object 6" hidden="1">
                        <a:extLst>
                          <a:ext uri="{FF2B5EF4-FFF2-40B4-BE49-F238E27FC236}">
                            <a16:creationId xmlns:a16="http://schemas.microsoft.com/office/drawing/2014/main" id="{D8EFF8A2-0FB9-4B25-8B8D-49235327498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9" y="1589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ctangle 1" hidden="1">
            <a:extLst>
              <a:ext uri="{FF2B5EF4-FFF2-40B4-BE49-F238E27FC236}">
                <a16:creationId xmlns:a16="http://schemas.microsoft.com/office/drawing/2014/main" id="{FCC3A0E6-E630-4C26-B008-93BA0B5B1109}"/>
              </a:ext>
            </a:extLst>
          </p:cNvPr>
          <p:cNvSpPr/>
          <p:nvPr userDrawn="1">
            <p:custDataLst>
              <p:tags r:id="rId8"/>
            </p:custDataLst>
          </p:nvPr>
        </p:nvSpPr>
        <p:spPr>
          <a:xfrm>
            <a:off x="1" y="1"/>
            <a:ext cx="158751" cy="158751"/>
          </a:xfrm>
          <a:prstGeom prst="rect">
            <a:avLst/>
          </a:prstGeom>
          <a:solidFill>
            <a:schemeClr val="accent1"/>
          </a:solidFill>
          <a:ln w="6350" cap="sq">
            <a:noFill/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lvl="0" indent="0" algn="ctr">
              <a:spcBef>
                <a:spcPts val="300"/>
              </a:spcBef>
              <a:spcAft>
                <a:spcPts val="300"/>
              </a:spcAft>
            </a:pPr>
            <a:endParaRPr lang="fr-FR" sz="2500" b="1" i="0" baseline="0">
              <a:solidFill>
                <a:schemeClr val="bg1"/>
              </a:solidFill>
              <a:latin typeface="Arial" panose="020B0604020202020204" pitchFamily="34" charset="0"/>
              <a:ea typeface="+mj-ea"/>
              <a:cs typeface="+mj-cs"/>
              <a:sym typeface="Arial" panose="020B0604020202020204" pitchFamily="34" charset="0"/>
            </a:endParaRPr>
          </a:p>
        </p:txBody>
      </p:sp>
      <p:sp>
        <p:nvSpPr>
          <p:cNvPr id="13" name="5. Source" hidden="1">
            <a:extLst>
              <a:ext uri="{FF2B5EF4-FFF2-40B4-BE49-F238E27FC236}">
                <a16:creationId xmlns:a16="http://schemas.microsoft.com/office/drawing/2014/main" id="{9238B1D6-2095-4826-AA45-9A4E6F7D1A16}"/>
              </a:ext>
            </a:extLst>
          </p:cNvPr>
          <p:cNvSpPr txBox="1"/>
          <p:nvPr userDrawn="1">
            <p:custDataLst>
              <p:tags r:id="rId9"/>
            </p:custDataLst>
          </p:nvPr>
        </p:nvSpPr>
        <p:spPr>
          <a:xfrm>
            <a:off x="554736" y="6513995"/>
            <a:ext cx="7277861" cy="123111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0" tIns="0" rIns="0" bIns="0" rtlCol="0" anchor="t" anchorCtr="0">
            <a:spAutoFit/>
          </a:bodyPr>
          <a:lstStyle>
            <a:defPPr>
              <a:defRPr lang="en-US"/>
            </a:defPPr>
            <a:lvl1pPr indent="0">
              <a:lnSpc>
                <a:spcPct val="100000"/>
              </a:lnSpc>
              <a:spcBef>
                <a:spcPts val="300"/>
              </a:spcBef>
              <a:spcAft>
                <a:spcPts val="300"/>
              </a:spcAft>
              <a:buFont typeface="Segoe UI" panose="020B0502040204020203" pitchFamily="34" charset="0"/>
              <a:buChar char="​"/>
              <a:defRPr sz="800">
                <a:cs typeface="Arial" panose="020B0604020202020204" pitchFamily="34" charset="0"/>
              </a:defRPr>
            </a:lvl1pPr>
            <a:lvl2pPr marL="228600" indent="-2254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Wingdings" panose="05000000000000000000" pitchFamily="2" charset="2"/>
              <a:buChar char=""/>
              <a:defRPr sz="1600">
                <a:cs typeface="Arial" panose="020B0604020202020204" pitchFamily="34" charset="0"/>
              </a:defRPr>
            </a:lvl2pPr>
            <a:lvl3pPr marL="515938" indent="-287338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—"/>
              <a:defRPr sz="1600">
                <a:cs typeface="Arial" panose="020B0604020202020204" pitchFamily="34" charset="0"/>
              </a:defRPr>
            </a:lvl3pPr>
            <a:lvl4pPr marL="742950" indent="-182563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Font typeface="Arial" panose="020B0604020202020204" pitchFamily="34" charset="0"/>
              <a:buChar char="»"/>
              <a:defRPr sz="1600">
                <a:cs typeface="Arial" panose="020B0604020202020204" pitchFamily="34" charset="0"/>
              </a:defRPr>
            </a:lvl4pPr>
            <a:lvl5pPr marL="914400" indent="-136525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›"/>
              <a:defRPr sz="1600">
                <a:cs typeface="Arial" panose="020B0604020202020204" pitchFamily="34" charset="0"/>
              </a:defRPr>
            </a:lvl5pPr>
            <a:lvl6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6pPr>
            <a:lvl7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7pPr>
            <a:lvl8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8pPr>
            <a:lvl9pPr marL="1085850" indent="-171450">
              <a:lnSpc>
                <a:spcPct val="100000"/>
              </a:lnSpc>
              <a:spcBef>
                <a:spcPts val="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▫"/>
              <a:defRPr sz="1600">
                <a:cs typeface="Arial" panose="020B0604020202020204" pitchFamily="34" charset="0"/>
              </a:defRPr>
            </a:lvl9pPr>
          </a:lstStyle>
          <a:p>
            <a:pPr lvl="0"/>
            <a:r>
              <a:rPr lang="fr-FR" sz="800"/>
              <a:t>Source: …</a:t>
            </a:r>
          </a:p>
        </p:txBody>
      </p:sp>
    </p:spTree>
    <p:extLst>
      <p:ext uri="{BB962C8B-B14F-4D97-AF65-F5344CB8AC3E}">
        <p14:creationId xmlns:p14="http://schemas.microsoft.com/office/powerpoint/2010/main" val="4034779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ge de garde stand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5615950" y="2244367"/>
            <a:ext cx="6036735" cy="1376660"/>
          </a:xfrm>
        </p:spPr>
        <p:txBody>
          <a:bodyPr anchor="ctr" anchorCtr="0">
            <a:noAutofit/>
          </a:bodyPr>
          <a:lstStyle>
            <a:lvl1pPr algn="l">
              <a:lnSpc>
                <a:spcPts val="3600"/>
              </a:lnSpc>
              <a:spcBef>
                <a:spcPts val="0"/>
              </a:spcBef>
              <a:defRPr sz="3733" baseline="0">
                <a:solidFill>
                  <a:srgbClr val="006AB2"/>
                </a:solidFill>
              </a:defRPr>
            </a:lvl1pPr>
          </a:lstStyle>
          <a:p>
            <a:r>
              <a:rPr lang="fr-FR"/>
              <a:t>Titre de la présentation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0" hasCustomPrompt="1"/>
          </p:nvPr>
        </p:nvSpPr>
        <p:spPr>
          <a:xfrm>
            <a:off x="5615950" y="3754140"/>
            <a:ext cx="6036735" cy="885891"/>
          </a:xfrm>
        </p:spPr>
        <p:txBody>
          <a:bodyPr>
            <a:noAutofit/>
          </a:bodyPr>
          <a:lstStyle>
            <a:lvl1pPr algn="l">
              <a:defRPr sz="2667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Cliquer pour ajouter un sous-titre</a:t>
            </a:r>
          </a:p>
        </p:txBody>
      </p:sp>
      <p:sp>
        <p:nvSpPr>
          <p:cNvPr id="17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15950" y="5219763"/>
            <a:ext cx="6036735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sp>
        <p:nvSpPr>
          <p:cNvPr id="10" name="Rectangle 9"/>
          <p:cNvSpPr/>
          <p:nvPr userDrawn="1"/>
        </p:nvSpPr>
        <p:spPr>
          <a:xfrm>
            <a:off x="0" y="-2728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pic>
        <p:nvPicPr>
          <p:cNvPr id="11" name="Imag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685" y="296541"/>
            <a:ext cx="1815188" cy="6264921"/>
          </a:xfrm>
          <a:prstGeom prst="rect">
            <a:avLst/>
          </a:prstGeom>
        </p:spPr>
      </p:pic>
      <p:sp>
        <p:nvSpPr>
          <p:cNvPr id="14" name="Espace réservé du texte 21">
            <a:extLst>
              <a:ext uri="{FF2B5EF4-FFF2-40B4-BE49-F238E27FC236}">
                <a16:creationId xmlns:a16="http://schemas.microsoft.com/office/drawing/2014/main" id="{FC509A42-19AD-CE45-9631-39CA09E7EA3F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5615950" y="5219763"/>
            <a:ext cx="6036735" cy="513493"/>
          </a:xfrm>
          <a:prstGeom prst="rect">
            <a:avLst/>
          </a:prstGeom>
        </p:spPr>
        <p:txBody>
          <a:bodyPr/>
          <a:lstStyle>
            <a:lvl1pPr>
              <a:defRPr sz="1600" b="0">
                <a:solidFill>
                  <a:srgbClr val="575757"/>
                </a:solidFill>
              </a:defRPr>
            </a:lvl1pPr>
          </a:lstStyle>
          <a:p>
            <a:pPr lvl="0"/>
            <a:r>
              <a:rPr lang="fr-FR"/>
              <a:t>Date | Emetteur</a:t>
            </a:r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6802" y="2244367"/>
            <a:ext cx="3148879" cy="2096500"/>
          </a:xfrm>
          <a:prstGeom prst="rect">
            <a:avLst/>
          </a:prstGeom>
        </p:spPr>
      </p:pic>
      <p:sp>
        <p:nvSpPr>
          <p:cNvPr id="16" name="Espace réservé du numéro de diapositive 5"/>
          <p:cNvSpPr>
            <a:spLocks noGrp="1"/>
          </p:cNvSpPr>
          <p:nvPr>
            <p:ph type="sldNum" sz="quarter" idx="13"/>
          </p:nvPr>
        </p:nvSpPr>
        <p:spPr>
          <a:xfrm>
            <a:off x="143341" y="6333323"/>
            <a:ext cx="383119" cy="365125"/>
          </a:xfrm>
        </p:spPr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pic>
        <p:nvPicPr>
          <p:cNvPr id="3" name="Picture 4" descr="Le Ségur du numérique en santé | esante.gouv.fr">
            <a:extLst>
              <a:ext uri="{FF2B5EF4-FFF2-40B4-BE49-F238E27FC236}">
                <a16:creationId xmlns:a16="http://schemas.microsoft.com/office/drawing/2014/main" id="{3AA59839-B2D9-32CD-6B0E-A52076270BFE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9001" y="6120829"/>
            <a:ext cx="958289" cy="4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Image 4" descr="Une image contenant texte&#10;&#10;Description générée automatiquement">
            <a:extLst>
              <a:ext uri="{FF2B5EF4-FFF2-40B4-BE49-F238E27FC236}">
                <a16:creationId xmlns:a16="http://schemas.microsoft.com/office/drawing/2014/main" id="{3A64E535-2687-DB28-1FC1-C604BDDF5232}"/>
              </a:ext>
            </a:extLst>
          </p:cNvPr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5672684" y="6114581"/>
            <a:ext cx="1502864" cy="42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6600897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-4587" y="81945"/>
            <a:ext cx="12192000" cy="11274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320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3" name="Espace réservé du texte 62"/>
          <p:cNvSpPr>
            <a:spLocks noGrp="1"/>
          </p:cNvSpPr>
          <p:nvPr>
            <p:ph type="body" sz="quarter" idx="14" hasCustomPrompt="1"/>
          </p:nvPr>
        </p:nvSpPr>
        <p:spPr>
          <a:xfrm>
            <a:off x="5903386" y="2357096"/>
            <a:ext cx="3648405" cy="2880320"/>
          </a:xfrm>
        </p:spPr>
        <p:txBody>
          <a:bodyPr numCol="1">
            <a:normAutofit/>
          </a:bodyPr>
          <a:lstStyle>
            <a:lvl1pPr marL="0" indent="0" algn="l" defTabSz="1219108" rtl="0" eaLnBrk="1" latinLnBrk="0" hangingPunct="1">
              <a:lnSpc>
                <a:spcPct val="150000"/>
              </a:lnSpc>
              <a:spcBef>
                <a:spcPts val="267"/>
              </a:spcBef>
              <a:spcAft>
                <a:spcPts val="0"/>
              </a:spcAft>
              <a:buFontTx/>
              <a:buNone/>
              <a:defRPr lang="fr-FR" sz="1867" b="1" kern="1200" cap="none" baseline="0" smtClean="0">
                <a:solidFill>
                  <a:srgbClr val="575757"/>
                </a:solidFill>
                <a:latin typeface="+mn-lt"/>
                <a:ea typeface="+mn-ea"/>
                <a:cs typeface="+mn-cs"/>
              </a:defRPr>
            </a:lvl1pPr>
          </a:lstStyle>
          <a:p>
            <a:pPr lvl="0"/>
            <a:r>
              <a:rPr lang="fr-FR"/>
              <a:t>Chapitre 1</a:t>
            </a:r>
          </a:p>
          <a:p>
            <a:pPr lvl="0"/>
            <a:r>
              <a:rPr lang="fr-FR"/>
              <a:t>Chapitre 2</a:t>
            </a:r>
          </a:p>
          <a:p>
            <a:pPr lvl="0"/>
            <a:r>
              <a:rPr lang="fr-FR"/>
              <a:t>Chapitre 3</a:t>
            </a:r>
          </a:p>
        </p:txBody>
      </p:sp>
      <p:sp>
        <p:nvSpPr>
          <p:cNvPr id="7" name="Espace réservé du pied de page 6"/>
          <p:cNvSpPr>
            <a:spLocks noGrp="1"/>
          </p:cNvSpPr>
          <p:nvPr>
            <p:ph type="ftr" sz="quarter" idx="15"/>
          </p:nvPr>
        </p:nvSpPr>
        <p:spPr>
          <a:xfrm>
            <a:off x="545007" y="6333323"/>
            <a:ext cx="7663231" cy="365125"/>
          </a:xfrm>
        </p:spPr>
        <p:txBody>
          <a:bodyPr/>
          <a:lstStyle/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9" name="Titre 1"/>
          <p:cNvSpPr txBox="1">
            <a:spLocks/>
          </p:cNvSpPr>
          <p:nvPr userDrawn="1"/>
        </p:nvSpPr>
        <p:spPr>
          <a:xfrm>
            <a:off x="1774334" y="81945"/>
            <a:ext cx="4129055" cy="1127472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>
            <a:lvl1pPr algn="l" defTabSz="914400" rtl="0" eaLnBrk="1" latinLnBrk="0" hangingPunct="1">
              <a:lnSpc>
                <a:spcPts val="2700"/>
              </a:lnSpc>
              <a:spcBef>
                <a:spcPts val="0"/>
              </a:spcBef>
              <a:buNone/>
              <a:defRPr sz="2800" b="1" kern="1200" baseline="0">
                <a:solidFill>
                  <a:srgbClr val="006AB2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fr-FR" sz="3733"/>
              <a:t>Sommaire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858491" y="76392"/>
            <a:ext cx="1286183" cy="856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3617889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13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3.svg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7.png"/><Relationship Id="rId10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Relationship Id="rId14" Type="http://schemas.openxmlformats.org/officeDocument/2006/relationships/image" Target="../media/image6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10.xml"/><Relationship Id="rId7" Type="http://schemas.openxmlformats.org/officeDocument/2006/relationships/slideLayout" Target="../slideLayouts/slideLayout14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slideLayout" Target="../slideLayouts/slideLayout13.xml"/><Relationship Id="rId11" Type="http://schemas.openxmlformats.org/officeDocument/2006/relationships/image" Target="../media/image13.png"/><Relationship Id="rId5" Type="http://schemas.openxmlformats.org/officeDocument/2006/relationships/slideLayout" Target="../slideLayouts/slideLayout12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1.xml"/><Relationship Id="rId9" Type="http://schemas.openxmlformats.org/officeDocument/2006/relationships/slideLayout" Target="../slideLayouts/slideLayout16.xml"/><Relationship Id="rId14" Type="http://schemas.openxmlformats.org/officeDocument/2006/relationships/image" Target="../media/image15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13" Type="http://schemas.openxmlformats.org/officeDocument/2006/relationships/image" Target="../media/image14.jpeg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image" Target="../media/image5.png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image" Target="../media/image24.png"/><Relationship Id="rId5" Type="http://schemas.openxmlformats.org/officeDocument/2006/relationships/slideLayout" Target="../slideLayouts/slideLayout21.xml"/><Relationship Id="rId15" Type="http://schemas.openxmlformats.org/officeDocument/2006/relationships/image" Target="../media/image6.png"/><Relationship Id="rId10" Type="http://schemas.openxmlformats.org/officeDocument/2006/relationships/image" Target="../media/image13.png"/><Relationship Id="rId4" Type="http://schemas.openxmlformats.org/officeDocument/2006/relationships/slideLayout" Target="../slideLayouts/slideLayout20.xml"/><Relationship Id="rId9" Type="http://schemas.openxmlformats.org/officeDocument/2006/relationships/theme" Target="../theme/theme3.xml"/><Relationship Id="rId14" Type="http://schemas.openxmlformats.org/officeDocument/2006/relationships/image" Target="../media/image7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ES-masque PPT2.jpg" descr="MES-masque PPT2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-1" y="-1354"/>
            <a:ext cx="12192001" cy="6196413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Ligne"/>
          <p:cNvSpPr/>
          <p:nvPr/>
        </p:nvSpPr>
        <p:spPr>
          <a:xfrm>
            <a:off x="3442403" y="4737753"/>
            <a:ext cx="6106157" cy="1"/>
          </a:xfrm>
          <a:prstGeom prst="line">
            <a:avLst/>
          </a:pr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endParaRPr sz="900"/>
          </a:p>
        </p:txBody>
      </p:sp>
      <p:sp>
        <p:nvSpPr>
          <p:cNvPr id="5" name="Ligne"/>
          <p:cNvSpPr/>
          <p:nvPr/>
        </p:nvSpPr>
        <p:spPr>
          <a:xfrm>
            <a:off x="9538695" y="4730444"/>
            <a:ext cx="2201720" cy="23070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2923" y="684"/>
                </a:lnTo>
                <a:lnTo>
                  <a:pt x="21600" y="0"/>
                </a:lnTo>
              </a:path>
            </a:pathLst>
          </a:custGeom>
          <a:ln w="101600">
            <a:solidFill>
              <a:srgbClr val="005C9B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>
                <a:solidFill>
                  <a:srgbClr val="005C9B"/>
                </a:solidFill>
              </a:defRPr>
            </a:pPr>
            <a:endParaRPr sz="900"/>
          </a:p>
        </p:txBody>
      </p:sp>
      <p:sp>
        <p:nvSpPr>
          <p:cNvPr id="9" name="Titre de la présentation"/>
          <p:cNvSpPr txBox="1">
            <a:spLocks noGrp="1"/>
          </p:cNvSpPr>
          <p:nvPr>
            <p:ph type="title"/>
          </p:nvPr>
        </p:nvSpPr>
        <p:spPr>
          <a:xfrm>
            <a:off x="3442403" y="1713281"/>
            <a:ext cx="6266062" cy="23241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rPr err="1"/>
              <a:t>Titre</a:t>
            </a:r>
            <a:r>
              <a:t> de la </a:t>
            </a:r>
            <a:r>
              <a:rPr err="1"/>
              <a:t>présentation</a:t>
            </a:r>
            <a:endParaRPr/>
          </a:p>
        </p:txBody>
      </p:sp>
      <p:sp>
        <p:nvSpPr>
          <p:cNvPr id="10" name="Texte niveau 1…"/>
          <p:cNvSpPr txBox="1">
            <a:spLocks noGrp="1"/>
          </p:cNvSpPr>
          <p:nvPr>
            <p:ph type="body" idx="1"/>
          </p:nvPr>
        </p:nvSpPr>
        <p:spPr>
          <a:xfrm>
            <a:off x="3442403" y="3955885"/>
            <a:ext cx="6266062" cy="70395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Sous-</a:t>
            </a:r>
            <a:r>
              <a:rPr err="1"/>
              <a:t>titre</a:t>
            </a:r>
            <a:r>
              <a:t> de la </a:t>
            </a:r>
            <a:r>
              <a:rPr err="1"/>
              <a:t>présentation</a:t>
            </a:r>
            <a:endParaRPr/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Numéro de diapositive"/>
          <p:cNvSpPr txBox="1">
            <a:spLocks noGrp="1"/>
          </p:cNvSpPr>
          <p:nvPr>
            <p:ph type="sldNum" sz="quarter" idx="4"/>
          </p:nvPr>
        </p:nvSpPr>
        <p:spPr>
          <a:xfrm>
            <a:off x="11620482" y="6344103"/>
            <a:ext cx="469918" cy="241092"/>
          </a:xfrm>
          <a:prstGeom prst="rect">
            <a:avLst/>
          </a:prstGeom>
        </p:spPr>
        <p:txBody>
          <a:bodyPr/>
          <a:lstStyle>
            <a:lvl1pPr>
              <a:defRPr sz="1000"/>
            </a:lvl1pPr>
          </a:lstStyle>
          <a:p>
            <a:fld id="{86CB4B4D-7CA3-9044-876B-883B54F8677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Auteur et date">
            <a:extLst>
              <a:ext uri="{FF2B5EF4-FFF2-40B4-BE49-F238E27FC236}">
                <a16:creationId xmlns:a16="http://schemas.microsoft.com/office/drawing/2014/main" id="{E30CA11C-B037-8E48-B945-69C3DE227325}"/>
              </a:ext>
            </a:extLst>
          </p:cNvPr>
          <p:cNvSpPr txBox="1">
            <a:spLocks/>
          </p:cNvSpPr>
          <p:nvPr userDrawn="1"/>
        </p:nvSpPr>
        <p:spPr>
          <a:xfrm>
            <a:off x="7755010" y="6344103"/>
            <a:ext cx="3742855" cy="318490"/>
          </a:xfrm>
          <a:prstGeom prst="rect">
            <a:avLst/>
          </a:prstGeom>
        </p:spPr>
        <p:txBody>
          <a:bodyPr lIns="45719" tIns="45719" rIns="45719" bIns="45719"/>
          <a:lstStyle>
            <a:lvl1pPr marL="0" marR="0" indent="0" algn="r" defTabSz="41275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00" b="1" i="0" u="none" strike="noStrike" cap="none" spc="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>
              <a:defRPr/>
            </a:pPr>
            <a:r>
              <a:rPr lang="fr-FR" kern="0"/>
              <a:t>Présentation Mon espace santé</a:t>
            </a:r>
          </a:p>
        </p:txBody>
      </p:sp>
      <p:pic>
        <p:nvPicPr>
          <p:cNvPr id="16" name="Graphique 6">
            <a:extLst>
              <a:ext uri="{FF2B5EF4-FFF2-40B4-BE49-F238E27FC236}">
                <a16:creationId xmlns:a16="http://schemas.microsoft.com/office/drawing/2014/main" id="{B220D2EE-C8F8-5242-AC0E-C44EB0E22A2D}"/>
              </a:ext>
            </a:extLst>
          </p:cNvPr>
          <p:cNvPicPr>
            <a:picLocks noChangeAspect="1"/>
          </p:cNvPicPr>
          <p:nvPr userDrawn="1"/>
        </p:nvPicPr>
        <p:blipFill>
          <a:blip r:embed="rId10">
            <a:extLs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112819" y="6390559"/>
            <a:ext cx="819724" cy="240974"/>
          </a:xfrm>
          <a:prstGeom prst="rect">
            <a:avLst/>
          </a:prstGeom>
        </p:spPr>
      </p:pic>
      <p:pic>
        <p:nvPicPr>
          <p:cNvPr id="17" name="Image 16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36" y="6252292"/>
            <a:ext cx="839961" cy="533475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2243E6BC-6888-406A-B31F-4F493CFF85EF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993865" y="6340658"/>
            <a:ext cx="989967" cy="356744"/>
          </a:xfrm>
          <a:prstGeom prst="rect">
            <a:avLst/>
          </a:prstGeom>
        </p:spPr>
      </p:pic>
      <p:pic>
        <p:nvPicPr>
          <p:cNvPr id="21" name="Image 20" descr="Une image contenant texte&#10;&#10;Description générée automatiquement">
            <a:extLst>
              <a:ext uri="{FF2B5EF4-FFF2-40B4-BE49-F238E27FC236}">
                <a16:creationId xmlns:a16="http://schemas.microsoft.com/office/drawing/2014/main" id="{79C59AC4-335C-48A5-A4FC-53733DABE3F6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4793695" y="6289220"/>
            <a:ext cx="1880873" cy="472713"/>
          </a:xfrm>
          <a:prstGeom prst="rect">
            <a:avLst/>
          </a:prstGeom>
        </p:spPr>
      </p:pic>
      <p:pic>
        <p:nvPicPr>
          <p:cNvPr id="19" name="Picture 4" descr="Le Ségur du numérique en santé | esante.gouv.fr">
            <a:extLst>
              <a:ext uri="{FF2B5EF4-FFF2-40B4-BE49-F238E27FC236}">
                <a16:creationId xmlns:a16="http://schemas.microsoft.com/office/drawing/2014/main" id="{1C3E1B84-0438-4385-AA91-0AD02EFCBE31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8884"/>
          <a:stretch/>
        </p:blipFill>
        <p:spPr bwMode="auto">
          <a:xfrm>
            <a:off x="6694629" y="6290475"/>
            <a:ext cx="518021" cy="480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MSIPCMContentMarking" descr="{&quot;HashCode&quot;:-1489314896,&quot;Placement&quot;:&quot;Footer&quot;,&quot;Top&quot;:520.8117,&quot;Left&quot;:0.0,&quot;SlideWidth&quot;:960,&quot;SlideHeight&quot;:540}"/>
          <p:cNvSpPr txBox="1"/>
          <p:nvPr userDrawn="1"/>
        </p:nvSpPr>
        <p:spPr>
          <a:xfrm>
            <a:off x="0" y="6614309"/>
            <a:ext cx="1304575" cy="2436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0" tIns="0" rIns="0" bIns="0" numCol="1" spcCol="38100" rtlCol="0" anchor="ctr" anchorCtr="1">
            <a:spAutoFit/>
          </a:bodyPr>
          <a:lstStyle/>
          <a:p>
            <a:pPr marL="0" marR="0" indent="0" algn="l" defTabSz="2438338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fr-FR" sz="900" b="0" i="0" u="none" strike="noStrike" cap="none" spc="0" normalizeH="0" baseline="0">
                <a:ln>
                  <a:noFill/>
                </a:ln>
                <a:solidFill>
                  <a:srgbClr val="CF022B"/>
                </a:solidFill>
                <a:effectLst/>
                <a:uFillTx/>
                <a:latin typeface="Tahoma" panose="020B0604030504040204" pitchFamily="34" charset="0"/>
                <a:ea typeface="+mn-ea"/>
                <a:cs typeface="+mn-cs"/>
                <a:sym typeface="Helvetica Neue"/>
              </a:rPr>
              <a:t>C2 – Usage restreint </a:t>
            </a:r>
          </a:p>
        </p:txBody>
      </p:sp>
    </p:spTree>
    <p:extLst>
      <p:ext uri="{BB962C8B-B14F-4D97-AF65-F5344CB8AC3E}">
        <p14:creationId xmlns:p14="http://schemas.microsoft.com/office/powerpoint/2010/main" val="14993144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0" r:id="rId2"/>
    <p:sldLayoutId id="2147483718" r:id="rId3"/>
    <p:sldLayoutId id="2147483674" r:id="rId4"/>
    <p:sldLayoutId id="2147483716" r:id="rId5"/>
    <p:sldLayoutId id="2147483672" r:id="rId6"/>
    <p:sldLayoutId id="2147483719" r:id="rId7"/>
  </p:sldLayoutIdLst>
  <p:transition spd="med"/>
  <p:hf hdr="0" dt="0"/>
  <p:txStyles>
    <p:titleStyle>
      <a:lvl1pPr marL="0" marR="0" indent="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1219169" rtl="0" latinLnBrk="0">
        <a:lnSpc>
          <a:spcPct val="8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500" b="1" i="0" u="none" strike="noStrike" cap="none" spc="-70" baseline="0">
          <a:solidFill>
            <a:srgbClr val="005C9B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0" marR="0" indent="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228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457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685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9144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11430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13716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6002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l" defTabSz="41275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750" b="1" i="0" u="none" strike="noStrike" cap="none" spc="0" baseline="0">
          <a:solidFill>
            <a:srgbClr val="DB308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228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457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685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9144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11430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13716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6002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29210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29" marR="0" lvl="1" indent="-380973" algn="l" defTabSz="121910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892" marR="0" lvl="2" indent="-335976" algn="l" defTabSz="1219108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856" marR="0" lvl="3" indent="-287978" algn="l" defTabSz="1219108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820" marR="0" lvl="4" indent="-287978" algn="l" defTabSz="1219108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41" y="6333323"/>
            <a:ext cx="38311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545005" y="6333323"/>
            <a:ext cx="793741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0" marR="0" indent="0" algn="l" defTabSz="1219108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067" i="1">
                <a:solidFill>
                  <a:srgbClr val="575757"/>
                </a:solidFill>
              </a:defRPr>
            </a:lvl1pPr>
          </a:lstStyle>
          <a:p>
            <a:r>
              <a:rPr lang="fr-FR">
                <a:latin typeface="Arial"/>
                <a:ea typeface="+mn-ea"/>
              </a:rPr>
              <a:t>| Titre du document</a:t>
            </a: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94856" y="116632"/>
            <a:ext cx="10893701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  <a:br>
              <a:rPr lang="fr-FR"/>
            </a:br>
            <a:r>
              <a:rPr lang="fr-FR"/>
              <a:t>Sous titre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7" y="932723"/>
            <a:ext cx="11804404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7" y="932723"/>
            <a:ext cx="11804404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Une image contenant texte&#10;&#10;Description générée automatiquement">
            <a:extLst>
              <a:ext uri="{FF2B5EF4-FFF2-40B4-BE49-F238E27FC236}">
                <a16:creationId xmlns:a16="http://schemas.microsoft.com/office/drawing/2014/main" id="{910BD66F-B89C-43BD-A224-C1364D632537}"/>
              </a:ext>
            </a:extLst>
          </p:cNvPr>
          <p:cNvPicPr>
            <a:picLocks noChangeAspect="1"/>
          </p:cNvPicPr>
          <p:nvPr userDrawn="1"/>
        </p:nvPicPr>
        <p:blipFill>
          <a:blip r:embed="rId11"/>
          <a:stretch>
            <a:fillRect/>
          </a:stretch>
        </p:blipFill>
        <p:spPr>
          <a:xfrm>
            <a:off x="8310077" y="6021294"/>
            <a:ext cx="960105" cy="75048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243E6BC-6888-406A-B31F-4F493CFF85EF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319917" y="6105929"/>
            <a:ext cx="1330191" cy="47934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858491" y="76392"/>
            <a:ext cx="1286183" cy="856331"/>
          </a:xfrm>
          <a:prstGeom prst="rect">
            <a:avLst/>
          </a:prstGeom>
        </p:spPr>
      </p:pic>
      <p:pic>
        <p:nvPicPr>
          <p:cNvPr id="15" name="Image 14" descr="Une image contenant Danse, texte, Police, Graphique&#10;&#10;Description générée automatiquement">
            <a:extLst>
              <a:ext uri="{FF2B5EF4-FFF2-40B4-BE49-F238E27FC236}">
                <a16:creationId xmlns:a16="http://schemas.microsoft.com/office/drawing/2014/main" id="{29F2B9BD-3120-DEA7-637C-7BC62F4969E4}"/>
              </a:ext>
            </a:extLst>
          </p:cNvPr>
          <p:cNvPicPr>
            <a:picLocks noChangeAspect="1"/>
          </p:cNvPicPr>
          <p:nvPr userDrawn="1"/>
        </p:nvPicPr>
        <p:blipFill>
          <a:blip r:embed="rId14"/>
          <a:stretch>
            <a:fillRect/>
          </a:stretch>
        </p:blipFill>
        <p:spPr>
          <a:xfrm>
            <a:off x="10713078" y="6137171"/>
            <a:ext cx="1286183" cy="3923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01" r:id="rId2"/>
    <p:sldLayoutId id="2147483702" r:id="rId3"/>
    <p:sldLayoutId id="2147483703" r:id="rId4"/>
    <p:sldLayoutId id="2147483704" r:id="rId5"/>
    <p:sldLayoutId id="2147483723" r:id="rId6"/>
    <p:sldLayoutId id="2147483706" r:id="rId7"/>
    <p:sldLayoutId id="2147483708" r:id="rId8"/>
    <p:sldLayoutId id="2147483709" r:id="rId9"/>
  </p:sldLayoutIdLst>
  <p:transition>
    <p:fade/>
  </p:transition>
  <p:hf hdr="0" dt="0"/>
  <p:txStyles>
    <p:titleStyle>
      <a:lvl1pPr algn="l" defTabSz="914354" rtl="0" eaLnBrk="1" latinLnBrk="0" hangingPunct="1">
        <a:lnSpc>
          <a:spcPts val="2200"/>
        </a:lnSpc>
        <a:spcBef>
          <a:spcPct val="0"/>
        </a:spcBef>
        <a:buNone/>
        <a:defRPr sz="2000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354" rtl="0" eaLnBrk="1" fontAlgn="auto" latinLnBrk="0" hangingPunct="1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24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719965" marR="0" indent="-285737" algn="l" defTabSz="914354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79946" marR="0" indent="-251988" algn="l" defTabSz="914354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1600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439928" marR="0" indent="-215989" algn="l" defTabSz="914354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400" kern="1200">
          <a:solidFill>
            <a:srgbClr val="575757"/>
          </a:solidFill>
          <a:latin typeface="+mn-lt"/>
          <a:ea typeface="+mn-ea"/>
          <a:cs typeface="+mn-cs"/>
        </a:defRPr>
      </a:lvl4pPr>
      <a:lvl5pPr marL="1799910" marR="0" indent="-215989" algn="l" defTabSz="914354" rtl="0" eaLnBrk="1" fontAlgn="auto" latinLnBrk="0" hangingPunct="1">
        <a:lnSpc>
          <a:spcPct val="100000"/>
        </a:lnSpc>
        <a:spcBef>
          <a:spcPts val="200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200" kern="1200">
          <a:solidFill>
            <a:srgbClr val="575757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1103445" y="1124744"/>
            <a:ext cx="10753195" cy="499255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marL="959929" marR="0" lvl="1" indent="-380973" algn="l" defTabSz="1219108" rtl="0" eaLnBrk="1" fontAlgn="auto" latinLnBrk="0" hangingPunct="1">
              <a:lnSpc>
                <a:spcPct val="100000"/>
              </a:lnSpc>
              <a:spcBef>
                <a:spcPts val="1200"/>
              </a:spcBef>
              <a:spcAft>
                <a:spcPts val="0"/>
              </a:spcAft>
              <a:buClr>
                <a:srgbClr val="006AB2"/>
              </a:buClr>
              <a:buSzPct val="100000"/>
              <a:buFont typeface="Wingdings 3" panose="05040102010807070707" pitchFamily="18" charset="2"/>
              <a:buChar char="u"/>
              <a:tabLst/>
              <a:defRPr/>
            </a:pPr>
            <a:r>
              <a:rPr kumimoji="0" lang="fr-FR" sz="2400" b="1" i="0" u="none" strike="noStrike" kern="1200" cap="none" spc="0" normalizeH="0" baseline="0" noProof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Deuxième niveau</a:t>
            </a:r>
          </a:p>
          <a:p>
            <a:pPr marL="1439892" marR="0" lvl="2" indent="-335976" algn="l" defTabSz="1219108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Tx/>
              <a:buFont typeface="Webdings" panose="05030102010509060703" pitchFamily="18" charset="2"/>
              <a:buChar char="&lt;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Troisième niveau</a:t>
            </a:r>
          </a:p>
          <a:p>
            <a:pPr marL="1919856" marR="0" lvl="3" indent="-287978" algn="l" defTabSz="1219108" rtl="0" eaLnBrk="1" fontAlgn="auto" latinLnBrk="0" hangingPunct="1">
              <a:lnSpc>
                <a:spcPct val="100000"/>
              </a:lnSpc>
              <a:spcBef>
                <a:spcPts val="533"/>
              </a:spcBef>
              <a:spcAft>
                <a:spcPts val="0"/>
              </a:spcAft>
              <a:buClrTx/>
              <a:buSzPct val="130000"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2133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Quatrième niveau</a:t>
            </a:r>
          </a:p>
          <a:p>
            <a:pPr marL="2399820" marR="0" lvl="4" indent="-287978" algn="l" defTabSz="1219108" rtl="0" eaLnBrk="1" fontAlgn="auto" latinLnBrk="0" hangingPunct="1">
              <a:lnSpc>
                <a:spcPct val="100000"/>
              </a:lnSpc>
              <a:spcBef>
                <a:spcPts val="267"/>
              </a:spcBef>
              <a:spcAft>
                <a:spcPts val="0"/>
              </a:spcAft>
              <a:buClrTx/>
              <a:buSzPct val="110000"/>
              <a:buFont typeface="Arial" pitchFamily="34" charset="0"/>
              <a:buChar char="•"/>
              <a:tabLst/>
              <a:defRPr/>
            </a:pPr>
            <a:r>
              <a:rPr kumimoji="0" lang="fr-FR" sz="1867" b="0" i="0" u="none" strike="noStrike" kern="1200" cap="none" spc="0" normalizeH="0" baseline="0" noProof="0">
                <a:ln>
                  <a:noFill/>
                </a:ln>
                <a:solidFill>
                  <a:srgbClr val="575757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Cinquième niveau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43341" y="6333323"/>
            <a:ext cx="38311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ctr">
              <a:defRPr lang="fr-FR" sz="1067" i="1" kern="1200" smtClean="0">
                <a:solidFill>
                  <a:srgbClr val="575757"/>
                </a:solidFill>
                <a:latin typeface="Arial"/>
                <a:ea typeface="+mn-ea"/>
                <a:cs typeface="+mn-cs"/>
              </a:defRPr>
            </a:lvl1pPr>
          </a:lstStyle>
          <a:p>
            <a:fld id="{646E7B68-C406-4B5C-B79D-A1CDE10CB85D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94856" y="116632"/>
            <a:ext cx="10893701" cy="720008"/>
          </a:xfrm>
          <a:prstGeom prst="rect">
            <a:avLst/>
          </a:prstGeom>
        </p:spPr>
        <p:txBody>
          <a:bodyPr vert="horz" lIns="0" tIns="0" rIns="0" bIns="0" rtlCol="0" anchor="b" anchorCtr="0">
            <a:normAutofit/>
          </a:bodyPr>
          <a:lstStyle/>
          <a:p>
            <a:r>
              <a:rPr lang="fr-FR"/>
              <a:t>Titre de la slide</a:t>
            </a:r>
            <a:br>
              <a:rPr lang="fr-FR"/>
            </a:br>
            <a:r>
              <a:rPr lang="fr-FR"/>
              <a:t>Sous titre</a:t>
            </a:r>
          </a:p>
        </p:txBody>
      </p:sp>
      <p:cxnSp>
        <p:nvCxnSpPr>
          <p:cNvPr id="7" name="Connecteur droit 6"/>
          <p:cNvCxnSpPr/>
          <p:nvPr/>
        </p:nvCxnSpPr>
        <p:spPr>
          <a:xfrm>
            <a:off x="194857" y="932723"/>
            <a:ext cx="11804404" cy="0"/>
          </a:xfrm>
          <a:prstGeom prst="line">
            <a:avLst/>
          </a:prstGeom>
          <a:ln w="3175">
            <a:solidFill>
              <a:srgbClr val="57575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 userDrawn="1"/>
        </p:nvCxnSpPr>
        <p:spPr>
          <a:xfrm>
            <a:off x="194857" y="932723"/>
            <a:ext cx="11804404" cy="0"/>
          </a:xfrm>
          <a:prstGeom prst="line">
            <a:avLst/>
          </a:prstGeom>
          <a:ln w="3175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Image 8" descr="Une image contenant texte&#10;&#10;Description générée automatiquement">
            <a:extLst>
              <a:ext uri="{FF2B5EF4-FFF2-40B4-BE49-F238E27FC236}">
                <a16:creationId xmlns:a16="http://schemas.microsoft.com/office/drawing/2014/main" id="{910BD66F-B89C-43BD-A224-C1364D632537}"/>
              </a:ext>
            </a:extLst>
          </p:cNvPr>
          <p:cNvPicPr>
            <a:picLocks noChangeAspect="1"/>
          </p:cNvPicPr>
          <p:nvPr userDrawn="1"/>
        </p:nvPicPr>
        <p:blipFill>
          <a:blip r:embed="rId10"/>
          <a:stretch>
            <a:fillRect/>
          </a:stretch>
        </p:blipFill>
        <p:spPr>
          <a:xfrm>
            <a:off x="8494594" y="6021294"/>
            <a:ext cx="960105" cy="750481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810DAD4F-20FB-4F5E-84B2-7CECA99BD24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11"/>
          <a:srcRect t="24719" b="23896"/>
          <a:stretch/>
        </p:blipFill>
        <p:spPr>
          <a:xfrm>
            <a:off x="10800525" y="6021288"/>
            <a:ext cx="1330191" cy="513493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2243E6BC-6888-406A-B31F-4F493CFF85EF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tretch>
            <a:fillRect/>
          </a:stretch>
        </p:blipFill>
        <p:spPr>
          <a:xfrm>
            <a:off x="9504434" y="6105929"/>
            <a:ext cx="1330191" cy="479348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D6147C29-5056-4B5A-8AFE-5074B038AA51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tretch>
            <a:fillRect/>
          </a:stretch>
        </p:blipFill>
        <p:spPr>
          <a:xfrm>
            <a:off x="10858491" y="76392"/>
            <a:ext cx="1286183" cy="856331"/>
          </a:xfrm>
          <a:prstGeom prst="rect">
            <a:avLst/>
          </a:prstGeom>
        </p:spPr>
      </p:pic>
      <p:pic>
        <p:nvPicPr>
          <p:cNvPr id="4" name="Picture 4" descr="Le Ségur du numérique en santé | esante.gouv.fr">
            <a:extLst>
              <a:ext uri="{FF2B5EF4-FFF2-40B4-BE49-F238E27FC236}">
                <a16:creationId xmlns:a16="http://schemas.microsoft.com/office/drawing/2014/main" id="{9B5A9880-5CBE-685E-70E6-7DEF0E7EF096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239001" y="6120829"/>
            <a:ext cx="958289" cy="4337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Image 12" descr="Une image contenant texte&#10;&#10;Description générée automatiquement">
            <a:extLst>
              <a:ext uri="{FF2B5EF4-FFF2-40B4-BE49-F238E27FC236}">
                <a16:creationId xmlns:a16="http://schemas.microsoft.com/office/drawing/2014/main" id="{F7DF468E-0573-803E-E5D5-1B88F20C80C6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5672684" y="6114581"/>
            <a:ext cx="1502864" cy="4267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40930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</p:sldLayoutIdLst>
  <p:transition>
    <p:fade/>
  </p:transition>
  <p:hf hdr="0" dt="0"/>
  <p:txStyles>
    <p:titleStyle>
      <a:lvl1pPr algn="l" defTabSz="914354" rtl="0" eaLnBrk="1" latinLnBrk="0" hangingPunct="1">
        <a:lnSpc>
          <a:spcPts val="2200"/>
        </a:lnSpc>
        <a:spcBef>
          <a:spcPct val="0"/>
        </a:spcBef>
        <a:buNone/>
        <a:defRPr sz="2000" b="1" kern="1200">
          <a:solidFill>
            <a:srgbClr val="006AB2"/>
          </a:solidFill>
          <a:latin typeface="+mj-lt"/>
          <a:ea typeface="+mj-ea"/>
          <a:cs typeface="+mj-cs"/>
        </a:defRPr>
      </a:lvl1pPr>
    </p:titleStyle>
    <p:bodyStyle>
      <a:lvl1pPr marL="0" marR="0" indent="0" algn="l" defTabSz="914354" rtl="0" eaLnBrk="1" fontAlgn="auto" latinLnBrk="0" hangingPunct="1">
        <a:lnSpc>
          <a:spcPct val="100000"/>
        </a:lnSpc>
        <a:spcBef>
          <a:spcPts val="1800"/>
        </a:spcBef>
        <a:spcAft>
          <a:spcPts val="0"/>
        </a:spcAft>
        <a:buClrTx/>
        <a:buSzPct val="100000"/>
        <a:buFont typeface="Wingdings" panose="05000000000000000000" pitchFamily="2" charset="2"/>
        <a:buNone/>
        <a:tabLst/>
        <a:defRPr sz="2400" b="1" kern="1200" cap="none" baseline="0">
          <a:solidFill>
            <a:schemeClr val="tx2"/>
          </a:solidFill>
          <a:latin typeface="+mn-lt"/>
          <a:ea typeface="+mn-ea"/>
          <a:cs typeface="+mn-cs"/>
        </a:defRPr>
      </a:lvl1pPr>
      <a:lvl2pPr marL="719965" marR="0" indent="-285737" algn="l" defTabSz="914354" rtl="0" eaLnBrk="1" fontAlgn="auto" latinLnBrk="0" hangingPunct="1">
        <a:lnSpc>
          <a:spcPct val="100000"/>
        </a:lnSpc>
        <a:spcBef>
          <a:spcPts val="900"/>
        </a:spcBef>
        <a:spcAft>
          <a:spcPts val="0"/>
        </a:spcAft>
        <a:buClr>
          <a:srgbClr val="006AB2"/>
        </a:buClr>
        <a:buSzPct val="100000"/>
        <a:buFont typeface="Wingdings 3" panose="05040102010807070707" pitchFamily="18" charset="2"/>
        <a:buChar char="u"/>
        <a:tabLst/>
        <a:defRPr sz="1800" b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079946" marR="0" indent="-251988" algn="l" defTabSz="914354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Tx/>
        <a:buFont typeface="Webdings" panose="05030102010509060703" pitchFamily="18" charset="2"/>
        <a:buChar char="&lt;"/>
        <a:tabLst/>
        <a:defRPr lang="fr-FR" sz="1600" kern="1200" baseline="0">
          <a:solidFill>
            <a:srgbClr val="575757"/>
          </a:solidFill>
          <a:latin typeface="+mn-lt"/>
          <a:ea typeface="+mn-ea"/>
          <a:cs typeface="+mn-cs"/>
        </a:defRPr>
      </a:lvl3pPr>
      <a:lvl4pPr marL="1439928" marR="0" indent="-215989" algn="l" defTabSz="914354" rtl="0" eaLnBrk="1" fontAlgn="auto" latinLnBrk="0" hangingPunct="1">
        <a:lnSpc>
          <a:spcPct val="100000"/>
        </a:lnSpc>
        <a:spcBef>
          <a:spcPts val="400"/>
        </a:spcBef>
        <a:spcAft>
          <a:spcPts val="0"/>
        </a:spcAft>
        <a:buClrTx/>
        <a:buSzPct val="130000"/>
        <a:buFont typeface="Arial" panose="020B0604020202020204" pitchFamily="34" charset="0"/>
        <a:buChar char="•"/>
        <a:tabLst/>
        <a:defRPr lang="fr-FR" sz="1400" kern="1200">
          <a:solidFill>
            <a:srgbClr val="575757"/>
          </a:solidFill>
          <a:latin typeface="+mn-lt"/>
          <a:ea typeface="+mn-ea"/>
          <a:cs typeface="+mn-cs"/>
        </a:defRPr>
      </a:lvl4pPr>
      <a:lvl5pPr marL="1799910" marR="0" indent="-215989" algn="l" defTabSz="914354" rtl="0" eaLnBrk="1" fontAlgn="auto" latinLnBrk="0" hangingPunct="1">
        <a:lnSpc>
          <a:spcPct val="100000"/>
        </a:lnSpc>
        <a:spcBef>
          <a:spcPts val="200"/>
        </a:spcBef>
        <a:spcAft>
          <a:spcPts val="0"/>
        </a:spcAft>
        <a:buClrTx/>
        <a:buSzPct val="110000"/>
        <a:buFont typeface="Arial" pitchFamily="34" charset="0"/>
        <a:buChar char="•"/>
        <a:tabLst/>
        <a:defRPr lang="fr-FR" sz="1200" kern="1200">
          <a:solidFill>
            <a:srgbClr val="575757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dmp.fr/matrice-habilitation" TargetMode="External"/><Relationship Id="rId3" Type="http://schemas.openxmlformats.org/officeDocument/2006/relationships/tags" Target="../tags/tag12.xml"/><Relationship Id="rId7" Type="http://schemas.openxmlformats.org/officeDocument/2006/relationships/notesSlide" Target="../notesSlides/notesSlide1.xml"/><Relationship Id="rId12" Type="http://schemas.openxmlformats.org/officeDocument/2006/relationships/image" Target="../media/image30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slideLayout" Target="../slideLayouts/slideLayout4.xml"/><Relationship Id="rId11" Type="http://schemas.openxmlformats.org/officeDocument/2006/relationships/image" Target="../media/image29.jpeg"/><Relationship Id="rId5" Type="http://schemas.openxmlformats.org/officeDocument/2006/relationships/tags" Target="../tags/tag14.xml"/><Relationship Id="rId10" Type="http://schemas.openxmlformats.org/officeDocument/2006/relationships/image" Target="../media/image28.png"/><Relationship Id="rId4" Type="http://schemas.openxmlformats.org/officeDocument/2006/relationships/tags" Target="../tags/tag13.xml"/><Relationship Id="rId9" Type="http://schemas.openxmlformats.org/officeDocument/2006/relationships/image" Target="../media/image2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png"/><Relationship Id="rId3" Type="http://schemas.openxmlformats.org/officeDocument/2006/relationships/image" Target="../media/image31.jpeg"/><Relationship Id="rId7" Type="http://schemas.openxmlformats.org/officeDocument/2006/relationships/image" Target="../media/image3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32.png"/><Relationship Id="rId9" Type="http://schemas.openxmlformats.org/officeDocument/2006/relationships/image" Target="../media/image3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1A346F03-AB25-4414-B839-DEB8A8D45A5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4902" y="2037757"/>
            <a:ext cx="7684080" cy="1263055"/>
          </a:xfrm>
        </p:spPr>
        <p:txBody>
          <a:bodyPr/>
          <a:lstStyle/>
          <a:p>
            <a:r>
              <a:rPr lang="fr-FR">
                <a:latin typeface="Calibri"/>
                <a:cs typeface="Calibri"/>
              </a:rPr>
              <a:t>PRESENTATION DE MON ESPACE SANTE</a:t>
            </a:r>
            <a:br>
              <a:rPr lang="fr-FR">
                <a:latin typeface="Calibri"/>
                <a:cs typeface="Calibri"/>
              </a:rPr>
            </a:br>
            <a:r>
              <a:rPr lang="fr-FR">
                <a:latin typeface="Calibri"/>
                <a:cs typeface="Calibri"/>
              </a:rPr>
              <a:t>CONSEIL DE VIE Sociale</a:t>
            </a:r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471B87-E29B-1929-3F97-5BD5FFEE0A92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7629977"/>
      </p:ext>
    </p:extLst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5D2162F-45B7-5066-04D3-B5770B35E9A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3D2D94E-0ADF-8658-B129-9928767C93FD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spcBef>
                <a:spcPts val="400"/>
              </a:spcBef>
              <a:spcAft>
                <a:spcPts val="400"/>
              </a:spcAft>
            </a:pPr>
            <a:r>
              <a:rPr lang="fr-FR" sz="2400" dirty="0">
                <a:latin typeface="Calibri"/>
                <a:ea typeface="Calibri"/>
                <a:cs typeface="Calibri"/>
              </a:rPr>
              <a:t>Comment déployer mon ESPACE santé dans mon établissement</a:t>
            </a:r>
            <a:endParaRPr lang="en-US" sz="2400" b="0" dirty="0">
              <a:solidFill>
                <a:srgbClr val="5E5E5E"/>
              </a:solidFill>
              <a:latin typeface="Calibri"/>
              <a:ea typeface="Calibri"/>
              <a:cs typeface="Calibri"/>
            </a:endParaRPr>
          </a:p>
          <a:p>
            <a:endParaRPr lang="fr-FR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6385723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DB56AB5-C360-F2FF-EA78-C99E68DF86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E9AFA7A7-C76E-3C24-54EC-1D0E8FA5A0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3517" y="16625"/>
            <a:ext cx="8384963" cy="1133342"/>
          </a:xfrm>
        </p:spPr>
        <p:txBody>
          <a:bodyPr>
            <a:normAutofit/>
          </a:bodyPr>
          <a:lstStyle/>
          <a:p>
            <a:r>
              <a:rPr lang="fr-FR">
                <a:latin typeface="Calibri" panose="020F0502020204030204" pitchFamily="34" charset="0"/>
                <a:cs typeface="Calibri" panose="020F0502020204030204" pitchFamily="34" charset="0"/>
              </a:rPr>
              <a:t>Les prochaines étapes </a:t>
            </a:r>
            <a:r>
              <a:rPr lang="fr-FR" sz="3600">
                <a:latin typeface="Calibri" panose="020F0502020204030204" pitchFamily="34" charset="0"/>
                <a:cs typeface="Calibri" panose="020F0502020204030204" pitchFamily="34" charset="0"/>
              </a:rPr>
              <a:t>au sein de l’établissement</a:t>
            </a:r>
            <a:endParaRPr lang="fr-FR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2062826D-0295-6921-6451-0BBBD0725A3F}"/>
              </a:ext>
            </a:extLst>
          </p:cNvPr>
          <p:cNvSpPr>
            <a:spLocks noChangeAspect="1"/>
          </p:cNvSpPr>
          <p:nvPr/>
        </p:nvSpPr>
        <p:spPr>
          <a:xfrm rot="18816323">
            <a:off x="9799501" y="3388408"/>
            <a:ext cx="1716180" cy="755703"/>
          </a:xfrm>
          <a:custGeom>
            <a:avLst/>
            <a:gdLst>
              <a:gd name="connsiteX0" fmla="*/ 452684 w 1651379"/>
              <a:gd name="connsiteY0" fmla="*/ 113699 h 914400"/>
              <a:gd name="connsiteX1" fmla="*/ 116161 w 1651379"/>
              <a:gd name="connsiteY1" fmla="*/ 387973 h 914400"/>
              <a:gd name="connsiteX2" fmla="*/ 109182 w 1651379"/>
              <a:gd name="connsiteY2" fmla="*/ 457201 h 914400"/>
              <a:gd name="connsiteX3" fmla="*/ 109182 w 1651379"/>
              <a:gd name="connsiteY3" fmla="*/ 457200 h 914400"/>
              <a:gd name="connsiteX4" fmla="*/ 109182 w 1651379"/>
              <a:gd name="connsiteY4" fmla="*/ 457201 h 914400"/>
              <a:gd name="connsiteX5" fmla="*/ 109182 w 1651379"/>
              <a:gd name="connsiteY5" fmla="*/ 457201 h 914400"/>
              <a:gd name="connsiteX6" fmla="*/ 116161 w 1651379"/>
              <a:gd name="connsiteY6" fmla="*/ 526428 h 914400"/>
              <a:gd name="connsiteX7" fmla="*/ 452684 w 1651379"/>
              <a:gd name="connsiteY7" fmla="*/ 800702 h 914400"/>
              <a:gd name="connsiteX8" fmla="*/ 1198695 w 1651379"/>
              <a:gd name="connsiteY8" fmla="*/ 800703 h 914400"/>
              <a:gd name="connsiteX9" fmla="*/ 1542197 w 1651379"/>
              <a:gd name="connsiteY9" fmla="*/ 457201 h 914400"/>
              <a:gd name="connsiteX10" fmla="*/ 1542198 w 1651379"/>
              <a:gd name="connsiteY10" fmla="*/ 457201 h 914400"/>
              <a:gd name="connsiteX11" fmla="*/ 1198696 w 1651379"/>
              <a:gd name="connsiteY11" fmla="*/ 113699 h 914400"/>
              <a:gd name="connsiteX12" fmla="*/ 457200 w 1651379"/>
              <a:gd name="connsiteY12" fmla="*/ 0 h 914400"/>
              <a:gd name="connsiteX13" fmla="*/ 1194179 w 1651379"/>
              <a:gd name="connsiteY13" fmla="*/ 0 h 914400"/>
              <a:gd name="connsiteX14" fmla="*/ 1651379 w 1651379"/>
              <a:gd name="connsiteY14" fmla="*/ 457200 h 914400"/>
              <a:gd name="connsiteX15" fmla="*/ 1194179 w 1651379"/>
              <a:gd name="connsiteY15" fmla="*/ 914400 h 914400"/>
              <a:gd name="connsiteX16" fmla="*/ 457200 w 1651379"/>
              <a:gd name="connsiteY16" fmla="*/ 914400 h 914400"/>
              <a:gd name="connsiteX17" fmla="*/ 0 w 1651379"/>
              <a:gd name="connsiteY17" fmla="*/ 457200 h 914400"/>
              <a:gd name="connsiteX18" fmla="*/ 457200 w 1651379"/>
              <a:gd name="connsiteY18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51379" h="914400">
                <a:moveTo>
                  <a:pt x="452684" y="113699"/>
                </a:moveTo>
                <a:cubicBezTo>
                  <a:pt x="286687" y="113699"/>
                  <a:pt x="148191" y="231445"/>
                  <a:pt x="116161" y="387973"/>
                </a:cubicBezTo>
                <a:lnTo>
                  <a:pt x="109182" y="457201"/>
                </a:lnTo>
                <a:lnTo>
                  <a:pt x="109182" y="457200"/>
                </a:lnTo>
                <a:lnTo>
                  <a:pt x="109182" y="457201"/>
                </a:lnTo>
                <a:lnTo>
                  <a:pt x="109182" y="457201"/>
                </a:lnTo>
                <a:lnTo>
                  <a:pt x="116161" y="526428"/>
                </a:lnTo>
                <a:cubicBezTo>
                  <a:pt x="148191" y="682956"/>
                  <a:pt x="286687" y="800702"/>
                  <a:pt x="452684" y="800702"/>
                </a:cubicBezTo>
                <a:lnTo>
                  <a:pt x="1198695" y="800703"/>
                </a:lnTo>
                <a:cubicBezTo>
                  <a:pt x="1388406" y="800703"/>
                  <a:pt x="1542197" y="646912"/>
                  <a:pt x="1542197" y="457201"/>
                </a:cubicBezTo>
                <a:lnTo>
                  <a:pt x="1542198" y="457201"/>
                </a:lnTo>
                <a:cubicBezTo>
                  <a:pt x="1542198" y="267490"/>
                  <a:pt x="1388407" y="113699"/>
                  <a:pt x="1198696" y="113699"/>
                </a:cubicBezTo>
                <a:close/>
                <a:moveTo>
                  <a:pt x="457200" y="0"/>
                </a:moveTo>
                <a:lnTo>
                  <a:pt x="1194179" y="0"/>
                </a:lnTo>
                <a:cubicBezTo>
                  <a:pt x="1446684" y="0"/>
                  <a:pt x="1651379" y="204695"/>
                  <a:pt x="1651379" y="457200"/>
                </a:cubicBezTo>
                <a:cubicBezTo>
                  <a:pt x="1651379" y="709705"/>
                  <a:pt x="1446684" y="914400"/>
                  <a:pt x="1194179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rgbClr val="005C9B"/>
          </a:solidFill>
          <a:ln>
            <a:solidFill>
              <a:srgbClr val="005C9B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</a:rPr>
              <a:t>05</a:t>
            </a:r>
          </a:p>
        </p:txBody>
      </p:sp>
      <p:sp>
        <p:nvSpPr>
          <p:cNvPr id="2" name="Freeform 6">
            <a:extLst>
              <a:ext uri="{FF2B5EF4-FFF2-40B4-BE49-F238E27FC236}">
                <a16:creationId xmlns:a16="http://schemas.microsoft.com/office/drawing/2014/main" id="{F25A2FBC-A87B-9527-16F8-E6F1AD06CAC5}"/>
              </a:ext>
            </a:extLst>
          </p:cNvPr>
          <p:cNvSpPr>
            <a:spLocks noChangeAspect="1"/>
          </p:cNvSpPr>
          <p:nvPr/>
        </p:nvSpPr>
        <p:spPr>
          <a:xfrm rot="2783677" flipH="1">
            <a:off x="7547555" y="3389876"/>
            <a:ext cx="1712126" cy="755703"/>
          </a:xfrm>
          <a:custGeom>
            <a:avLst/>
            <a:gdLst>
              <a:gd name="connsiteX0" fmla="*/ 452684 w 1651379"/>
              <a:gd name="connsiteY0" fmla="*/ 113699 h 914400"/>
              <a:gd name="connsiteX1" fmla="*/ 116161 w 1651379"/>
              <a:gd name="connsiteY1" fmla="*/ 387973 h 914400"/>
              <a:gd name="connsiteX2" fmla="*/ 109182 w 1651379"/>
              <a:gd name="connsiteY2" fmla="*/ 457201 h 914400"/>
              <a:gd name="connsiteX3" fmla="*/ 109182 w 1651379"/>
              <a:gd name="connsiteY3" fmla="*/ 457200 h 914400"/>
              <a:gd name="connsiteX4" fmla="*/ 109182 w 1651379"/>
              <a:gd name="connsiteY4" fmla="*/ 457201 h 914400"/>
              <a:gd name="connsiteX5" fmla="*/ 109182 w 1651379"/>
              <a:gd name="connsiteY5" fmla="*/ 457201 h 914400"/>
              <a:gd name="connsiteX6" fmla="*/ 116161 w 1651379"/>
              <a:gd name="connsiteY6" fmla="*/ 526428 h 914400"/>
              <a:gd name="connsiteX7" fmla="*/ 452684 w 1651379"/>
              <a:gd name="connsiteY7" fmla="*/ 800702 h 914400"/>
              <a:gd name="connsiteX8" fmla="*/ 1198695 w 1651379"/>
              <a:gd name="connsiteY8" fmla="*/ 800703 h 914400"/>
              <a:gd name="connsiteX9" fmla="*/ 1542197 w 1651379"/>
              <a:gd name="connsiteY9" fmla="*/ 457201 h 914400"/>
              <a:gd name="connsiteX10" fmla="*/ 1542198 w 1651379"/>
              <a:gd name="connsiteY10" fmla="*/ 457201 h 914400"/>
              <a:gd name="connsiteX11" fmla="*/ 1198696 w 1651379"/>
              <a:gd name="connsiteY11" fmla="*/ 113699 h 914400"/>
              <a:gd name="connsiteX12" fmla="*/ 457200 w 1651379"/>
              <a:gd name="connsiteY12" fmla="*/ 0 h 914400"/>
              <a:gd name="connsiteX13" fmla="*/ 1194179 w 1651379"/>
              <a:gd name="connsiteY13" fmla="*/ 0 h 914400"/>
              <a:gd name="connsiteX14" fmla="*/ 1651379 w 1651379"/>
              <a:gd name="connsiteY14" fmla="*/ 457200 h 914400"/>
              <a:gd name="connsiteX15" fmla="*/ 1194179 w 1651379"/>
              <a:gd name="connsiteY15" fmla="*/ 914400 h 914400"/>
              <a:gd name="connsiteX16" fmla="*/ 457200 w 1651379"/>
              <a:gd name="connsiteY16" fmla="*/ 914400 h 914400"/>
              <a:gd name="connsiteX17" fmla="*/ 0 w 1651379"/>
              <a:gd name="connsiteY17" fmla="*/ 457200 h 914400"/>
              <a:gd name="connsiteX18" fmla="*/ 457200 w 1651379"/>
              <a:gd name="connsiteY18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51379" h="914400">
                <a:moveTo>
                  <a:pt x="452684" y="113699"/>
                </a:moveTo>
                <a:cubicBezTo>
                  <a:pt x="286687" y="113699"/>
                  <a:pt x="148191" y="231445"/>
                  <a:pt x="116161" y="387973"/>
                </a:cubicBezTo>
                <a:lnTo>
                  <a:pt x="109182" y="457201"/>
                </a:lnTo>
                <a:lnTo>
                  <a:pt x="109182" y="457200"/>
                </a:lnTo>
                <a:lnTo>
                  <a:pt x="109182" y="457201"/>
                </a:lnTo>
                <a:lnTo>
                  <a:pt x="109182" y="457201"/>
                </a:lnTo>
                <a:lnTo>
                  <a:pt x="116161" y="526428"/>
                </a:lnTo>
                <a:cubicBezTo>
                  <a:pt x="148191" y="682956"/>
                  <a:pt x="286687" y="800702"/>
                  <a:pt x="452684" y="800702"/>
                </a:cubicBezTo>
                <a:lnTo>
                  <a:pt x="1198695" y="800703"/>
                </a:lnTo>
                <a:cubicBezTo>
                  <a:pt x="1388406" y="800703"/>
                  <a:pt x="1542197" y="646912"/>
                  <a:pt x="1542197" y="457201"/>
                </a:cubicBezTo>
                <a:lnTo>
                  <a:pt x="1542198" y="457201"/>
                </a:lnTo>
                <a:cubicBezTo>
                  <a:pt x="1542198" y="267490"/>
                  <a:pt x="1388407" y="113699"/>
                  <a:pt x="1198696" y="113699"/>
                </a:cubicBezTo>
                <a:close/>
                <a:moveTo>
                  <a:pt x="457200" y="0"/>
                </a:moveTo>
                <a:lnTo>
                  <a:pt x="1194179" y="0"/>
                </a:lnTo>
                <a:cubicBezTo>
                  <a:pt x="1446684" y="0"/>
                  <a:pt x="1651379" y="204695"/>
                  <a:pt x="1651379" y="457200"/>
                </a:cubicBezTo>
                <a:cubicBezTo>
                  <a:pt x="1651379" y="709705"/>
                  <a:pt x="1446684" y="914400"/>
                  <a:pt x="1194179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rgbClr val="B71251"/>
          </a:solidFill>
          <a:ln>
            <a:solidFill>
              <a:srgbClr val="B71251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</a:rPr>
              <a:t>04</a:t>
            </a:r>
          </a:p>
        </p:txBody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16817EBB-F4F3-2FA0-BBFA-39AE18920152}"/>
              </a:ext>
            </a:extLst>
          </p:cNvPr>
          <p:cNvSpPr>
            <a:spLocks noChangeAspect="1"/>
          </p:cNvSpPr>
          <p:nvPr/>
        </p:nvSpPr>
        <p:spPr>
          <a:xfrm rot="18816323">
            <a:off x="5238669" y="3391345"/>
            <a:ext cx="1716180" cy="755703"/>
          </a:xfrm>
          <a:custGeom>
            <a:avLst/>
            <a:gdLst>
              <a:gd name="connsiteX0" fmla="*/ 452684 w 1651379"/>
              <a:gd name="connsiteY0" fmla="*/ 113699 h 914400"/>
              <a:gd name="connsiteX1" fmla="*/ 116161 w 1651379"/>
              <a:gd name="connsiteY1" fmla="*/ 387973 h 914400"/>
              <a:gd name="connsiteX2" fmla="*/ 109182 w 1651379"/>
              <a:gd name="connsiteY2" fmla="*/ 457201 h 914400"/>
              <a:gd name="connsiteX3" fmla="*/ 109182 w 1651379"/>
              <a:gd name="connsiteY3" fmla="*/ 457200 h 914400"/>
              <a:gd name="connsiteX4" fmla="*/ 109182 w 1651379"/>
              <a:gd name="connsiteY4" fmla="*/ 457201 h 914400"/>
              <a:gd name="connsiteX5" fmla="*/ 109182 w 1651379"/>
              <a:gd name="connsiteY5" fmla="*/ 457201 h 914400"/>
              <a:gd name="connsiteX6" fmla="*/ 116161 w 1651379"/>
              <a:gd name="connsiteY6" fmla="*/ 526428 h 914400"/>
              <a:gd name="connsiteX7" fmla="*/ 452684 w 1651379"/>
              <a:gd name="connsiteY7" fmla="*/ 800702 h 914400"/>
              <a:gd name="connsiteX8" fmla="*/ 1198695 w 1651379"/>
              <a:gd name="connsiteY8" fmla="*/ 800703 h 914400"/>
              <a:gd name="connsiteX9" fmla="*/ 1542197 w 1651379"/>
              <a:gd name="connsiteY9" fmla="*/ 457201 h 914400"/>
              <a:gd name="connsiteX10" fmla="*/ 1542198 w 1651379"/>
              <a:gd name="connsiteY10" fmla="*/ 457201 h 914400"/>
              <a:gd name="connsiteX11" fmla="*/ 1198696 w 1651379"/>
              <a:gd name="connsiteY11" fmla="*/ 113699 h 914400"/>
              <a:gd name="connsiteX12" fmla="*/ 457200 w 1651379"/>
              <a:gd name="connsiteY12" fmla="*/ 0 h 914400"/>
              <a:gd name="connsiteX13" fmla="*/ 1194179 w 1651379"/>
              <a:gd name="connsiteY13" fmla="*/ 0 h 914400"/>
              <a:gd name="connsiteX14" fmla="*/ 1651379 w 1651379"/>
              <a:gd name="connsiteY14" fmla="*/ 457200 h 914400"/>
              <a:gd name="connsiteX15" fmla="*/ 1194179 w 1651379"/>
              <a:gd name="connsiteY15" fmla="*/ 914400 h 914400"/>
              <a:gd name="connsiteX16" fmla="*/ 457200 w 1651379"/>
              <a:gd name="connsiteY16" fmla="*/ 914400 h 914400"/>
              <a:gd name="connsiteX17" fmla="*/ 0 w 1651379"/>
              <a:gd name="connsiteY17" fmla="*/ 457200 h 914400"/>
              <a:gd name="connsiteX18" fmla="*/ 457200 w 1651379"/>
              <a:gd name="connsiteY18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51379" h="914400">
                <a:moveTo>
                  <a:pt x="452684" y="113699"/>
                </a:moveTo>
                <a:cubicBezTo>
                  <a:pt x="286687" y="113699"/>
                  <a:pt x="148191" y="231445"/>
                  <a:pt x="116161" y="387973"/>
                </a:cubicBezTo>
                <a:lnTo>
                  <a:pt x="109182" y="457201"/>
                </a:lnTo>
                <a:lnTo>
                  <a:pt x="109182" y="457200"/>
                </a:lnTo>
                <a:lnTo>
                  <a:pt x="109182" y="457201"/>
                </a:lnTo>
                <a:lnTo>
                  <a:pt x="109182" y="457201"/>
                </a:lnTo>
                <a:lnTo>
                  <a:pt x="116161" y="526428"/>
                </a:lnTo>
                <a:cubicBezTo>
                  <a:pt x="148191" y="682956"/>
                  <a:pt x="286687" y="800702"/>
                  <a:pt x="452684" y="800702"/>
                </a:cubicBezTo>
                <a:lnTo>
                  <a:pt x="1198695" y="800703"/>
                </a:lnTo>
                <a:cubicBezTo>
                  <a:pt x="1388406" y="800703"/>
                  <a:pt x="1542197" y="646912"/>
                  <a:pt x="1542197" y="457201"/>
                </a:cubicBezTo>
                <a:lnTo>
                  <a:pt x="1542198" y="457201"/>
                </a:lnTo>
                <a:cubicBezTo>
                  <a:pt x="1542198" y="267490"/>
                  <a:pt x="1388407" y="113699"/>
                  <a:pt x="1198696" y="113699"/>
                </a:cubicBezTo>
                <a:close/>
                <a:moveTo>
                  <a:pt x="457200" y="0"/>
                </a:moveTo>
                <a:lnTo>
                  <a:pt x="1194179" y="0"/>
                </a:lnTo>
                <a:cubicBezTo>
                  <a:pt x="1446684" y="0"/>
                  <a:pt x="1651379" y="204695"/>
                  <a:pt x="1651379" y="457200"/>
                </a:cubicBezTo>
                <a:cubicBezTo>
                  <a:pt x="1651379" y="709705"/>
                  <a:pt x="1446684" y="914400"/>
                  <a:pt x="1194179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rgbClr val="2A9CA9"/>
          </a:solidFill>
          <a:ln>
            <a:solidFill>
              <a:srgbClr val="2A9CA9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</a:rPr>
              <a:t>03</a:t>
            </a:r>
          </a:p>
        </p:txBody>
      </p:sp>
      <p:sp>
        <p:nvSpPr>
          <p:cNvPr id="7" name="Rounded Rectangle 17">
            <a:extLst>
              <a:ext uri="{FF2B5EF4-FFF2-40B4-BE49-F238E27FC236}">
                <a16:creationId xmlns:a16="http://schemas.microsoft.com/office/drawing/2014/main" id="{E0314D90-24C3-4343-65B5-0DDA39BB5959}"/>
              </a:ext>
            </a:extLst>
          </p:cNvPr>
          <p:cNvSpPr/>
          <p:nvPr/>
        </p:nvSpPr>
        <p:spPr>
          <a:xfrm>
            <a:off x="6568499" y="3222027"/>
            <a:ext cx="1364776" cy="141217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" name="Rounded Rectangle 17">
            <a:extLst>
              <a:ext uri="{FF2B5EF4-FFF2-40B4-BE49-F238E27FC236}">
                <a16:creationId xmlns:a16="http://schemas.microsoft.com/office/drawing/2014/main" id="{1664BAFC-2840-1D81-531B-B3D1A69EFA62}"/>
              </a:ext>
            </a:extLst>
          </p:cNvPr>
          <p:cNvSpPr/>
          <p:nvPr/>
        </p:nvSpPr>
        <p:spPr>
          <a:xfrm>
            <a:off x="8848915" y="4218619"/>
            <a:ext cx="1364776" cy="141217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79C6BD1A-1660-4573-5E5A-31F1BF5E482D}"/>
              </a:ext>
            </a:extLst>
          </p:cNvPr>
          <p:cNvSpPr>
            <a:spLocks noChangeAspect="1"/>
          </p:cNvSpPr>
          <p:nvPr/>
        </p:nvSpPr>
        <p:spPr>
          <a:xfrm rot="2783677" flipH="1">
            <a:off x="2964659" y="3389876"/>
            <a:ext cx="1712126" cy="755703"/>
          </a:xfrm>
          <a:custGeom>
            <a:avLst/>
            <a:gdLst>
              <a:gd name="connsiteX0" fmla="*/ 452684 w 1651379"/>
              <a:gd name="connsiteY0" fmla="*/ 113699 h 914400"/>
              <a:gd name="connsiteX1" fmla="*/ 116161 w 1651379"/>
              <a:gd name="connsiteY1" fmla="*/ 387973 h 914400"/>
              <a:gd name="connsiteX2" fmla="*/ 109182 w 1651379"/>
              <a:gd name="connsiteY2" fmla="*/ 457201 h 914400"/>
              <a:gd name="connsiteX3" fmla="*/ 109182 w 1651379"/>
              <a:gd name="connsiteY3" fmla="*/ 457200 h 914400"/>
              <a:gd name="connsiteX4" fmla="*/ 109182 w 1651379"/>
              <a:gd name="connsiteY4" fmla="*/ 457201 h 914400"/>
              <a:gd name="connsiteX5" fmla="*/ 109182 w 1651379"/>
              <a:gd name="connsiteY5" fmla="*/ 457201 h 914400"/>
              <a:gd name="connsiteX6" fmla="*/ 116161 w 1651379"/>
              <a:gd name="connsiteY6" fmla="*/ 526428 h 914400"/>
              <a:gd name="connsiteX7" fmla="*/ 452684 w 1651379"/>
              <a:gd name="connsiteY7" fmla="*/ 800702 h 914400"/>
              <a:gd name="connsiteX8" fmla="*/ 1198695 w 1651379"/>
              <a:gd name="connsiteY8" fmla="*/ 800703 h 914400"/>
              <a:gd name="connsiteX9" fmla="*/ 1542197 w 1651379"/>
              <a:gd name="connsiteY9" fmla="*/ 457201 h 914400"/>
              <a:gd name="connsiteX10" fmla="*/ 1542198 w 1651379"/>
              <a:gd name="connsiteY10" fmla="*/ 457201 h 914400"/>
              <a:gd name="connsiteX11" fmla="*/ 1198696 w 1651379"/>
              <a:gd name="connsiteY11" fmla="*/ 113699 h 914400"/>
              <a:gd name="connsiteX12" fmla="*/ 457200 w 1651379"/>
              <a:gd name="connsiteY12" fmla="*/ 0 h 914400"/>
              <a:gd name="connsiteX13" fmla="*/ 1194179 w 1651379"/>
              <a:gd name="connsiteY13" fmla="*/ 0 h 914400"/>
              <a:gd name="connsiteX14" fmla="*/ 1651379 w 1651379"/>
              <a:gd name="connsiteY14" fmla="*/ 457200 h 914400"/>
              <a:gd name="connsiteX15" fmla="*/ 1194179 w 1651379"/>
              <a:gd name="connsiteY15" fmla="*/ 914400 h 914400"/>
              <a:gd name="connsiteX16" fmla="*/ 457200 w 1651379"/>
              <a:gd name="connsiteY16" fmla="*/ 914400 h 914400"/>
              <a:gd name="connsiteX17" fmla="*/ 0 w 1651379"/>
              <a:gd name="connsiteY17" fmla="*/ 457200 h 914400"/>
              <a:gd name="connsiteX18" fmla="*/ 457200 w 1651379"/>
              <a:gd name="connsiteY18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51379" h="914400">
                <a:moveTo>
                  <a:pt x="452684" y="113699"/>
                </a:moveTo>
                <a:cubicBezTo>
                  <a:pt x="286687" y="113699"/>
                  <a:pt x="148191" y="231445"/>
                  <a:pt x="116161" y="387973"/>
                </a:cubicBezTo>
                <a:lnTo>
                  <a:pt x="109182" y="457201"/>
                </a:lnTo>
                <a:lnTo>
                  <a:pt x="109182" y="457200"/>
                </a:lnTo>
                <a:lnTo>
                  <a:pt x="109182" y="457201"/>
                </a:lnTo>
                <a:lnTo>
                  <a:pt x="109182" y="457201"/>
                </a:lnTo>
                <a:lnTo>
                  <a:pt x="116161" y="526428"/>
                </a:lnTo>
                <a:cubicBezTo>
                  <a:pt x="148191" y="682956"/>
                  <a:pt x="286687" y="800702"/>
                  <a:pt x="452684" y="800702"/>
                </a:cubicBezTo>
                <a:lnTo>
                  <a:pt x="1198695" y="800703"/>
                </a:lnTo>
                <a:cubicBezTo>
                  <a:pt x="1388406" y="800703"/>
                  <a:pt x="1542197" y="646912"/>
                  <a:pt x="1542197" y="457201"/>
                </a:cubicBezTo>
                <a:lnTo>
                  <a:pt x="1542198" y="457201"/>
                </a:lnTo>
                <a:cubicBezTo>
                  <a:pt x="1542198" y="267490"/>
                  <a:pt x="1388407" y="113699"/>
                  <a:pt x="1198696" y="113699"/>
                </a:cubicBezTo>
                <a:close/>
                <a:moveTo>
                  <a:pt x="457200" y="0"/>
                </a:moveTo>
                <a:lnTo>
                  <a:pt x="1194179" y="0"/>
                </a:lnTo>
                <a:cubicBezTo>
                  <a:pt x="1446684" y="0"/>
                  <a:pt x="1651379" y="204695"/>
                  <a:pt x="1651379" y="457200"/>
                </a:cubicBezTo>
                <a:cubicBezTo>
                  <a:pt x="1651379" y="709705"/>
                  <a:pt x="1446684" y="914400"/>
                  <a:pt x="1194179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rgbClr val="2F75B5"/>
          </a:solidFill>
          <a:ln>
            <a:solidFill>
              <a:srgbClr val="2F75B5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</a:rPr>
              <a:t>02</a:t>
            </a:r>
          </a:p>
        </p:txBody>
      </p:sp>
      <p:sp>
        <p:nvSpPr>
          <p:cNvPr id="10" name="Freeform 6">
            <a:extLst>
              <a:ext uri="{FF2B5EF4-FFF2-40B4-BE49-F238E27FC236}">
                <a16:creationId xmlns:a16="http://schemas.microsoft.com/office/drawing/2014/main" id="{F47604CD-3347-B259-DE65-E517F786DBE9}"/>
              </a:ext>
            </a:extLst>
          </p:cNvPr>
          <p:cNvSpPr>
            <a:spLocks noChangeAspect="1"/>
          </p:cNvSpPr>
          <p:nvPr/>
        </p:nvSpPr>
        <p:spPr>
          <a:xfrm rot="18816323">
            <a:off x="655773" y="3391345"/>
            <a:ext cx="1716180" cy="755703"/>
          </a:xfrm>
          <a:custGeom>
            <a:avLst/>
            <a:gdLst>
              <a:gd name="connsiteX0" fmla="*/ 452684 w 1651379"/>
              <a:gd name="connsiteY0" fmla="*/ 113699 h 914400"/>
              <a:gd name="connsiteX1" fmla="*/ 116161 w 1651379"/>
              <a:gd name="connsiteY1" fmla="*/ 387973 h 914400"/>
              <a:gd name="connsiteX2" fmla="*/ 109182 w 1651379"/>
              <a:gd name="connsiteY2" fmla="*/ 457201 h 914400"/>
              <a:gd name="connsiteX3" fmla="*/ 109182 w 1651379"/>
              <a:gd name="connsiteY3" fmla="*/ 457200 h 914400"/>
              <a:gd name="connsiteX4" fmla="*/ 109182 w 1651379"/>
              <a:gd name="connsiteY4" fmla="*/ 457201 h 914400"/>
              <a:gd name="connsiteX5" fmla="*/ 109182 w 1651379"/>
              <a:gd name="connsiteY5" fmla="*/ 457201 h 914400"/>
              <a:gd name="connsiteX6" fmla="*/ 116161 w 1651379"/>
              <a:gd name="connsiteY6" fmla="*/ 526428 h 914400"/>
              <a:gd name="connsiteX7" fmla="*/ 452684 w 1651379"/>
              <a:gd name="connsiteY7" fmla="*/ 800702 h 914400"/>
              <a:gd name="connsiteX8" fmla="*/ 1198695 w 1651379"/>
              <a:gd name="connsiteY8" fmla="*/ 800703 h 914400"/>
              <a:gd name="connsiteX9" fmla="*/ 1542197 w 1651379"/>
              <a:gd name="connsiteY9" fmla="*/ 457201 h 914400"/>
              <a:gd name="connsiteX10" fmla="*/ 1542198 w 1651379"/>
              <a:gd name="connsiteY10" fmla="*/ 457201 h 914400"/>
              <a:gd name="connsiteX11" fmla="*/ 1198696 w 1651379"/>
              <a:gd name="connsiteY11" fmla="*/ 113699 h 914400"/>
              <a:gd name="connsiteX12" fmla="*/ 457200 w 1651379"/>
              <a:gd name="connsiteY12" fmla="*/ 0 h 914400"/>
              <a:gd name="connsiteX13" fmla="*/ 1194179 w 1651379"/>
              <a:gd name="connsiteY13" fmla="*/ 0 h 914400"/>
              <a:gd name="connsiteX14" fmla="*/ 1651379 w 1651379"/>
              <a:gd name="connsiteY14" fmla="*/ 457200 h 914400"/>
              <a:gd name="connsiteX15" fmla="*/ 1194179 w 1651379"/>
              <a:gd name="connsiteY15" fmla="*/ 914400 h 914400"/>
              <a:gd name="connsiteX16" fmla="*/ 457200 w 1651379"/>
              <a:gd name="connsiteY16" fmla="*/ 914400 h 914400"/>
              <a:gd name="connsiteX17" fmla="*/ 0 w 1651379"/>
              <a:gd name="connsiteY17" fmla="*/ 457200 h 914400"/>
              <a:gd name="connsiteX18" fmla="*/ 457200 w 1651379"/>
              <a:gd name="connsiteY18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1651379" h="914400">
                <a:moveTo>
                  <a:pt x="452684" y="113699"/>
                </a:moveTo>
                <a:cubicBezTo>
                  <a:pt x="286687" y="113699"/>
                  <a:pt x="148191" y="231445"/>
                  <a:pt x="116161" y="387973"/>
                </a:cubicBezTo>
                <a:lnTo>
                  <a:pt x="109182" y="457201"/>
                </a:lnTo>
                <a:lnTo>
                  <a:pt x="109182" y="457200"/>
                </a:lnTo>
                <a:lnTo>
                  <a:pt x="109182" y="457201"/>
                </a:lnTo>
                <a:lnTo>
                  <a:pt x="109182" y="457201"/>
                </a:lnTo>
                <a:lnTo>
                  <a:pt x="116161" y="526428"/>
                </a:lnTo>
                <a:cubicBezTo>
                  <a:pt x="148191" y="682956"/>
                  <a:pt x="286687" y="800702"/>
                  <a:pt x="452684" y="800702"/>
                </a:cubicBezTo>
                <a:lnTo>
                  <a:pt x="1198695" y="800703"/>
                </a:lnTo>
                <a:cubicBezTo>
                  <a:pt x="1388406" y="800703"/>
                  <a:pt x="1542197" y="646912"/>
                  <a:pt x="1542197" y="457201"/>
                </a:cubicBezTo>
                <a:lnTo>
                  <a:pt x="1542198" y="457201"/>
                </a:lnTo>
                <a:cubicBezTo>
                  <a:pt x="1542198" y="267490"/>
                  <a:pt x="1388407" y="113699"/>
                  <a:pt x="1198696" y="113699"/>
                </a:cubicBezTo>
                <a:close/>
                <a:moveTo>
                  <a:pt x="457200" y="0"/>
                </a:moveTo>
                <a:lnTo>
                  <a:pt x="1194179" y="0"/>
                </a:lnTo>
                <a:cubicBezTo>
                  <a:pt x="1446684" y="0"/>
                  <a:pt x="1651379" y="204695"/>
                  <a:pt x="1651379" y="457200"/>
                </a:cubicBezTo>
                <a:cubicBezTo>
                  <a:pt x="1651379" y="709705"/>
                  <a:pt x="1446684" y="914400"/>
                  <a:pt x="1194179" y="914400"/>
                </a:cubicBezTo>
                <a:lnTo>
                  <a:pt x="457200" y="914400"/>
                </a:lnTo>
                <a:cubicBezTo>
                  <a:pt x="204695" y="914400"/>
                  <a:pt x="0" y="709705"/>
                  <a:pt x="0" y="457200"/>
                </a:cubicBez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rgbClr val="DF137C"/>
          </a:solidFill>
          <a:ln>
            <a:solidFill>
              <a:srgbClr val="DF137C"/>
            </a:solidFill>
          </a:ln>
          <a:effectLst/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schemeClr val="tx1"/>
                </a:solidFill>
                <a:uLnTx/>
                <a:uFillTx/>
              </a:rPr>
              <a:t>01</a:t>
            </a:r>
          </a:p>
        </p:txBody>
      </p:sp>
      <p:sp>
        <p:nvSpPr>
          <p:cNvPr id="11" name="Rounded Rectangle 17">
            <a:extLst>
              <a:ext uri="{FF2B5EF4-FFF2-40B4-BE49-F238E27FC236}">
                <a16:creationId xmlns:a16="http://schemas.microsoft.com/office/drawing/2014/main" id="{D3396F81-BAAB-A5CE-4796-C3F527409921}"/>
              </a:ext>
            </a:extLst>
          </p:cNvPr>
          <p:cNvSpPr/>
          <p:nvPr/>
        </p:nvSpPr>
        <p:spPr>
          <a:xfrm>
            <a:off x="1985603" y="3222027"/>
            <a:ext cx="1364776" cy="141217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2" name="Rounded Rectangle 17">
            <a:extLst>
              <a:ext uri="{FF2B5EF4-FFF2-40B4-BE49-F238E27FC236}">
                <a16:creationId xmlns:a16="http://schemas.microsoft.com/office/drawing/2014/main" id="{E4E49CA0-ADB1-A92C-A51D-3AF4F2E7397F}"/>
              </a:ext>
            </a:extLst>
          </p:cNvPr>
          <p:cNvSpPr/>
          <p:nvPr/>
        </p:nvSpPr>
        <p:spPr>
          <a:xfrm>
            <a:off x="4260243" y="4218619"/>
            <a:ext cx="1364776" cy="141217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0" cap="none" spc="0" normalizeH="0" baseline="0" noProof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3" name="TextBox 17">
            <a:extLst>
              <a:ext uri="{FF2B5EF4-FFF2-40B4-BE49-F238E27FC236}">
                <a16:creationId xmlns:a16="http://schemas.microsoft.com/office/drawing/2014/main" id="{E9DED7F4-1EDE-DFC0-BFCB-C5C564DDC0B3}"/>
              </a:ext>
            </a:extLst>
          </p:cNvPr>
          <p:cNvSpPr txBox="1"/>
          <p:nvPr/>
        </p:nvSpPr>
        <p:spPr>
          <a:xfrm>
            <a:off x="360252" y="4528944"/>
            <a:ext cx="3780000" cy="16200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b="1" dirty="0">
                <a:solidFill>
                  <a:srgbClr val="DF137C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Identifier les cas d’usage et les acteurs</a:t>
            </a:r>
          </a:p>
          <a:p>
            <a:pPr marL="171450" indent="-171450" algn="just">
              <a:buFont typeface="Arial" panose="020B0604020202020204" pitchFamily="34" charset="0"/>
              <a:buChar char="•"/>
              <a:defRPr/>
            </a:pP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Identifier les situations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où le 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DMP est utile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(ex. admission aux urgences, consultation de spécialiste) et celles où la 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MS Santé est pertinente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(échanges avec hôpitaux, médecins traitants, DAC, IDEL, autres libéraux).</a:t>
            </a:r>
          </a:p>
          <a:p>
            <a:pPr marL="171450" indent="-171450" algn="just">
              <a:buFont typeface="Arial" panose="020B0604020202020204" pitchFamily="34" charset="0"/>
              <a:buChar char="•"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Lister les 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documents à déposer dans le DMP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et les 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partenaires avec lesquels échanger via la MS Santé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</p:txBody>
      </p:sp>
      <p:sp>
        <p:nvSpPr>
          <p:cNvPr id="14" name="TextBox 18">
            <a:extLst>
              <a:ext uri="{FF2B5EF4-FFF2-40B4-BE49-F238E27FC236}">
                <a16:creationId xmlns:a16="http://schemas.microsoft.com/office/drawing/2014/main" id="{E43C2522-AA43-C573-2E0C-3BF7AE49F20D}"/>
              </a:ext>
            </a:extLst>
          </p:cNvPr>
          <p:cNvSpPr txBox="1"/>
          <p:nvPr/>
        </p:nvSpPr>
        <p:spPr>
          <a:xfrm>
            <a:off x="2694505" y="1664159"/>
            <a:ext cx="37800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600" b="1" dirty="0">
                <a:solidFill>
                  <a:srgbClr val="2F75B5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Qualifier les INS</a:t>
            </a:r>
            <a:endParaRPr lang="fr-FR" sz="1600" b="0" i="0" dirty="0">
              <a:solidFill>
                <a:srgbClr val="2F75B5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Vérifier que tous les usagers ont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une INS qualifiée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Mettre en place un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processus systématique de qualification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(ex.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à l’admission de l’usager).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Prévoir un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rattrapage pour les identités non qualifiées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déjà présentes dans le DUI.</a:t>
            </a:r>
          </a:p>
        </p:txBody>
      </p:sp>
      <p:sp>
        <p:nvSpPr>
          <p:cNvPr id="15" name="TextBox 21">
            <a:extLst>
              <a:ext uri="{FF2B5EF4-FFF2-40B4-BE49-F238E27FC236}">
                <a16:creationId xmlns:a16="http://schemas.microsoft.com/office/drawing/2014/main" id="{2D7A67C0-88DA-1C4B-475F-DE4DEAB630E5}"/>
              </a:ext>
            </a:extLst>
          </p:cNvPr>
          <p:cNvSpPr txBox="1"/>
          <p:nvPr/>
        </p:nvSpPr>
        <p:spPr>
          <a:xfrm>
            <a:off x="8355934" y="4560748"/>
            <a:ext cx="3780000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600" b="1" i="0" dirty="0">
                <a:solidFill>
                  <a:srgbClr val="005C9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Suivre l’utilisation </a:t>
            </a:r>
            <a:endParaRPr lang="fr-FR" sz="1600" b="0" i="0" dirty="0">
              <a:solidFill>
                <a:srgbClr val="005C9B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Suivre les indicateurs d’utilisation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: nombre de documents DMP, nombre de messages MSSanté.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Communiquer les résultats auprès des équipes (en réunion d’équipe, par exemple).</a:t>
            </a:r>
          </a:p>
          <a:p>
            <a:pPr marL="171450" marR="0" lvl="0" indent="-17145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Valoriser les réussites (ex. 100 % des sorties déposées).. </a:t>
            </a:r>
          </a:p>
        </p:txBody>
      </p:sp>
      <p:sp>
        <p:nvSpPr>
          <p:cNvPr id="16" name="TextBox 22">
            <a:extLst>
              <a:ext uri="{FF2B5EF4-FFF2-40B4-BE49-F238E27FC236}">
                <a16:creationId xmlns:a16="http://schemas.microsoft.com/office/drawing/2014/main" id="{053725B8-AF94-A3F7-1589-40C8B82CEE52}"/>
              </a:ext>
            </a:extLst>
          </p:cNvPr>
          <p:cNvSpPr txBox="1"/>
          <p:nvPr/>
        </p:nvSpPr>
        <p:spPr>
          <a:xfrm>
            <a:off x="7281191" y="1664160"/>
            <a:ext cx="3780000" cy="144655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algn="ctr">
              <a:defRPr/>
            </a:pPr>
            <a:r>
              <a:rPr lang="fr-FR" sz="1600" b="1" dirty="0">
                <a:solidFill>
                  <a:srgbClr val="B71251"/>
                </a:solidFill>
                <a:latin typeface="Calibri"/>
                <a:ea typeface="Calibri"/>
                <a:cs typeface="Calibri"/>
              </a:rPr>
              <a:t>Former et accompagner les </a:t>
            </a:r>
            <a:r>
              <a:rPr lang="fr-FR" sz="1600" b="1">
                <a:solidFill>
                  <a:srgbClr val="B71251"/>
                </a:solidFill>
                <a:latin typeface="Calibri"/>
                <a:ea typeface="Calibri"/>
                <a:cs typeface="Calibri"/>
              </a:rPr>
              <a:t>professionnels</a:t>
            </a:r>
            <a:endParaRPr lang="fr-FR"/>
          </a:p>
          <a:p>
            <a:pPr marL="171450" indent="-171450">
              <a:buFont typeface="Arial"/>
              <a:buChar char="•"/>
              <a:defRPr/>
            </a:pPr>
            <a:r>
              <a:rPr lang="fr-FR" sz="1200">
                <a:latin typeface="Calibri"/>
                <a:ea typeface="Calibri"/>
                <a:cs typeface="Calibri"/>
              </a:rPr>
              <a:t>Organiser</a:t>
            </a:r>
            <a:r>
              <a:rPr kumimoji="0" lang="fr-FR" sz="1200" b="0" i="0" u="none" strike="noStrike" kern="1200" cap="none" spc="0" normalizeH="0" baseline="0" noProof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</a:rPr>
              <a:t> des 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</a:rPr>
              <a:t>sessions courtes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</a:rPr>
              <a:t>(20 min) avec 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</a:rPr>
              <a:t>cas pratiques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</a:rPr>
              <a:t> : alimentation du DMP, </a:t>
            </a:r>
            <a:r>
              <a:rPr lang="fr-FR" sz="1200" dirty="0">
                <a:latin typeface="Calibri"/>
                <a:ea typeface="Calibri"/>
                <a:cs typeface="Calibri"/>
              </a:rPr>
              <a:t>envoi via MSSanté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</a:rPr>
              <a:t>.</a:t>
            </a:r>
            <a:endParaRPr lang="fr-FR"/>
          </a:p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</a:rPr>
              <a:t>Fournir des </a:t>
            </a:r>
            <a:r>
              <a:rPr kumimoji="0" lang="fr-FR" sz="1200" b="1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</a:rPr>
              <a:t>fiches réflexes </a:t>
            </a: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/>
                <a:ea typeface="Calibri"/>
                <a:cs typeface="Calibri"/>
              </a:rPr>
              <a:t>et désigner des référents pour appuyer les équipes </a:t>
            </a:r>
            <a:endParaRPr lang="fr-FR" sz="12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alibri"/>
              <a:ea typeface="Calibri"/>
              <a:cs typeface="Calibri"/>
            </a:endParaRPr>
          </a:p>
          <a:p>
            <a:pPr marL="171450" marR="0" lvl="0" indent="-17145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fr-FR" sz="12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Intégrer la formation dans le parcours d’accueil des nouveaux collaborateurs.</a:t>
            </a:r>
          </a:p>
        </p:txBody>
      </p:sp>
      <p:sp>
        <p:nvSpPr>
          <p:cNvPr id="17" name="TextBox 23">
            <a:extLst>
              <a:ext uri="{FF2B5EF4-FFF2-40B4-BE49-F238E27FC236}">
                <a16:creationId xmlns:a16="http://schemas.microsoft.com/office/drawing/2014/main" id="{211351EC-9750-6A52-7DF4-DD82856EF1F2}"/>
              </a:ext>
            </a:extLst>
          </p:cNvPr>
          <p:cNvSpPr txBox="1"/>
          <p:nvPr/>
        </p:nvSpPr>
        <p:spPr>
          <a:xfrm>
            <a:off x="4346282" y="4541546"/>
            <a:ext cx="3780000" cy="160043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fr-FR" sz="1400" b="1" dirty="0">
                <a:solidFill>
                  <a:srgbClr val="2A9CA9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Communiquer (Usagers &amp; Partenaires)</a:t>
            </a:r>
          </a:p>
          <a:p>
            <a:pPr marL="171450" indent="-171450" algn="just">
              <a:buFont typeface="Arial" panose="020B0604020202020204" pitchFamily="34" charset="0"/>
              <a:buChar char="•"/>
              <a:defRPr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Informer les usagers et leurs familles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via de </a:t>
            </a: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mentions d’information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dans le DIPC, le contrat de séjour ou le livret d’accueil, etc.</a:t>
            </a:r>
          </a:p>
          <a:p>
            <a:pPr marL="171450" indent="-171450" algn="just">
              <a:buFont typeface="Arial" panose="020B0604020202020204" pitchFamily="34" charset="0"/>
              <a:buChar char="•"/>
              <a:defRPr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Utiliser des supports simples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(flyers, affiches) pour expliquer les bénéfices aux résidents et à leurs familles.</a:t>
            </a:r>
          </a:p>
          <a:p>
            <a:pPr marL="171450" indent="-171450" algn="just">
              <a:buFont typeface="Arial" panose="020B0604020202020204" pitchFamily="34" charset="0"/>
              <a:buChar char="•"/>
              <a:defRPr/>
            </a:pPr>
            <a:r>
              <a:rPr lang="fr-FR" sz="1200" b="1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Annoncer l’utilisation de la MS Santé aux partenaires </a:t>
            </a:r>
            <a:r>
              <a:rPr lang="fr-FR" sz="1200" dirty="0"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(hôpitaux, DAC, professionnels libéraux).</a:t>
            </a:r>
          </a:p>
        </p:txBody>
      </p:sp>
    </p:spTree>
    <p:extLst>
      <p:ext uri="{BB962C8B-B14F-4D97-AF65-F5344CB8AC3E}">
        <p14:creationId xmlns:p14="http://schemas.microsoft.com/office/powerpoint/2010/main" val="3757941083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7B49E684-4B22-080E-16DD-602541E457F7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074150" y="0"/>
            <a:ext cx="6761760" cy="1263055"/>
          </a:xfrm>
        </p:spPr>
        <p:txBody>
          <a:bodyPr/>
          <a:lstStyle/>
          <a:p>
            <a:r>
              <a:rPr lang="fr-FR"/>
              <a:t>Ordre du jour</a:t>
            </a:r>
          </a:p>
        </p:txBody>
      </p:sp>
      <p:sp>
        <p:nvSpPr>
          <p:cNvPr id="3" name="Espace réservé du numéro de diapositive 2">
            <a:extLst>
              <a:ext uri="{FF2B5EF4-FFF2-40B4-BE49-F238E27FC236}">
                <a16:creationId xmlns:a16="http://schemas.microsoft.com/office/drawing/2014/main" id="{76DA54EB-065D-5860-9099-5242E6F48E04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1</a:t>
            </a:fld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D92A77C3-ECAE-8317-23B9-433F90AED746}"/>
              </a:ext>
            </a:extLst>
          </p:cNvPr>
          <p:cNvSpPr>
            <a:spLocks noGrp="1"/>
          </p:cNvSpPr>
          <p:nvPr/>
        </p:nvSpPr>
        <p:spPr>
          <a:xfrm>
            <a:off x="3380642" y="2401053"/>
            <a:ext cx="8148278" cy="20983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xmlns:a14="http://schemas.microsoft.com/office/drawing/2010/main" xmlns:m="http://schemas.openxmlformats.org/officeDocument/2006/math" xmlns:lc="http://schemas.openxmlformats.org/drawingml/2006/lockedCanvas" val="1"/>
            </a:ext>
          </a:extLst>
        </p:spPr>
        <p:txBody>
          <a:bodyPr lIns="50800" tIns="50800" rIns="50800" bIns="50800" anchor="b">
            <a:normAutofit/>
          </a:bodyPr>
          <a:lstStyle>
            <a:lvl1pPr marL="0" marR="0" indent="0" algn="l" defTabSz="1219169" rtl="0" latinLnBrk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000" b="1" i="0" u="none" strike="noStrike" cap="all" spc="-60" baseline="0">
                <a:solidFill>
                  <a:srgbClr val="005C9B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1pPr>
            <a:lvl2pPr marL="0" marR="0" indent="228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2pPr>
            <a:lvl3pPr marL="0" marR="0" indent="457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3pPr>
            <a:lvl4pPr marL="0" marR="0" indent="685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4pPr>
            <a:lvl5pPr marL="0" marR="0" indent="9144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5pPr>
            <a:lvl6pPr marL="0" marR="0" indent="11430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6pPr>
            <a:lvl7pPr marL="0" marR="0" indent="13716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7pPr>
            <a:lvl8pPr marL="0" marR="0" indent="16002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8pPr>
            <a:lvl9pPr marL="0" marR="0" indent="1828800" algn="l" defTabSz="41275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750" b="1" i="0" u="none" strike="noStrike" cap="none" spc="0" baseline="0">
                <a:solidFill>
                  <a:srgbClr val="DB3080"/>
                </a:solidFill>
                <a:uFillTx/>
                <a:latin typeface="+mj-lt"/>
                <a:ea typeface="+mj-ea"/>
                <a:cs typeface="+mj-cs"/>
                <a:sym typeface="Arial"/>
              </a:defRPr>
            </a:lvl9pPr>
          </a:lstStyle>
          <a:p>
            <a:pPr marL="457200" indent="-4572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Qu’est-ce que mon ESPACE SANTE ? </a:t>
            </a:r>
          </a:p>
          <a:p>
            <a:pPr marL="457200" indent="-4572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fr-FR" sz="2000" dirty="0">
                <a:latin typeface="Calibri"/>
                <a:cs typeface="Calibri"/>
              </a:rPr>
              <a:t>Quelles sont les fonctionnalités de Mon espace santé et comment impactent-elles votre pratique ?</a:t>
            </a:r>
          </a:p>
          <a:p>
            <a:pPr marL="457200" indent="-457200">
              <a:spcBef>
                <a:spcPts val="400"/>
              </a:spcBef>
              <a:spcAft>
                <a:spcPts val="400"/>
              </a:spcAft>
              <a:buAutoNum type="arabicPeriod"/>
            </a:pPr>
            <a:r>
              <a:rPr lang="fr-FR" sz="2000" dirty="0">
                <a:latin typeface="Calibri" panose="020F0502020204030204" pitchFamily="34" charset="0"/>
                <a:cs typeface="Calibri" panose="020F0502020204030204" pitchFamily="34" charset="0"/>
              </a:rPr>
              <a:t>Comment déployer mon ESPACE santé dans mon établissement</a:t>
            </a:r>
          </a:p>
        </p:txBody>
      </p:sp>
    </p:spTree>
    <p:extLst>
      <p:ext uri="{BB962C8B-B14F-4D97-AF65-F5344CB8AC3E}">
        <p14:creationId xmlns:p14="http://schemas.microsoft.com/office/powerpoint/2010/main" val="3676133935"/>
      </p:ext>
    </p:extLst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fr-FR">
                <a:latin typeface="Calibri" panose="020F0502020204030204" pitchFamily="34" charset="0"/>
                <a:cs typeface="Calibri" panose="020F0502020204030204" pitchFamily="34" charset="0"/>
              </a:rPr>
              <a:t>Qu’est-ce que MON espace santé ?</a:t>
            </a:r>
          </a:p>
        </p:txBody>
      </p:sp>
    </p:spTree>
    <p:extLst>
      <p:ext uri="{BB962C8B-B14F-4D97-AF65-F5344CB8AC3E}">
        <p14:creationId xmlns:p14="http://schemas.microsoft.com/office/powerpoint/2010/main" val="2192719656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9A2B498-3907-4251-BB98-1D7BD069D7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3517" y="16625"/>
            <a:ext cx="8238043" cy="1133342"/>
          </a:xfrm>
        </p:spPr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Qu’est-ce Mon espace santé ?</a:t>
            </a:r>
          </a:p>
        </p:txBody>
      </p:sp>
      <p:sp>
        <p:nvSpPr>
          <p:cNvPr id="21" name="TextBox 7">
            <a:extLst>
              <a:ext uri="{FF2B5EF4-FFF2-40B4-BE49-F238E27FC236}">
                <a16:creationId xmlns:a16="http://schemas.microsoft.com/office/drawing/2014/main" id="{D605E425-D177-4C74-977D-1FA5B45A2987}"/>
              </a:ext>
            </a:extLst>
          </p:cNvPr>
          <p:cNvSpPr txBox="1"/>
          <p:nvPr/>
        </p:nvSpPr>
        <p:spPr>
          <a:xfrm>
            <a:off x="233265" y="1531138"/>
            <a:ext cx="8416213" cy="467769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64770" lvl="0" indent="-342900" algn="just">
              <a:lnSpc>
                <a:spcPct val="115000"/>
              </a:lnSpc>
              <a:spcBef>
                <a:spcPts val="690"/>
              </a:spcBef>
              <a:buFont typeface="Symbol" panose="05050102010706020507" pitchFamily="18" charset="2"/>
              <a:buChar char=""/>
            </a:pPr>
            <a:r>
              <a:rPr lang="fr-FR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 Espace Santé est un </a:t>
            </a:r>
            <a:r>
              <a:rPr lang="fr-FR" b="1" dirty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service public numérique gratuit </a:t>
            </a:r>
            <a:r>
              <a:rPr lang="fr-FR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 permet à </a:t>
            </a:r>
            <a:r>
              <a:rPr lang="fr-FR" b="1" dirty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chaque usager de stocker et centraliser ses documents et informations sensibles </a:t>
            </a:r>
            <a:r>
              <a:rPr lang="fr-FR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fr-FR" dirty="0">
                <a:solidFill>
                  <a:srgbClr val="57585B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g</a:t>
            </a:r>
            <a:r>
              <a:rPr lang="fr-FR" sz="1800" dirty="0">
                <a:solidFill>
                  <a:srgbClr val="57585B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rille d’évaluation médico-sociale</a:t>
            </a:r>
            <a:r>
              <a:rPr lang="fr-FR" dirty="0">
                <a:latin typeface="Calibri" panose="020F0502020204030204" pitchFamily="34" charset="0"/>
                <a:ea typeface="Calibri" panose="020F0502020204030204" pitchFamily="34" charset="0"/>
              </a:rPr>
              <a:t>, </a:t>
            </a:r>
            <a:r>
              <a:rPr lang="fr-FR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ordonnances, comptes rendus, projet personnalisé, DLU, lettres de liaison…) dans un espace personnel, sécurisé et confidentiel.</a:t>
            </a:r>
          </a:p>
          <a:p>
            <a:pPr marL="285750" indent="-285750" algn="just" defTabSz="914377">
              <a:spcBef>
                <a:spcPts val="700"/>
              </a:spcBef>
              <a:spcAft>
                <a:spcPts val="700"/>
              </a:spcAft>
              <a:buFont typeface="Arial" panose="020B0604020202020204" pitchFamily="34" charset="0"/>
              <a:buChar char="•"/>
            </a:pPr>
            <a:r>
              <a:rPr lang="fr-FR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Il a trois </a:t>
            </a:r>
            <a:r>
              <a:rPr lang="fr-FR" b="1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objectifs principaux </a:t>
            </a:r>
            <a:r>
              <a:rPr lang="fr-FR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</a:p>
          <a:p>
            <a:pPr marL="342900" indent="-342900" algn="just" defTabSz="914377">
              <a:spcBef>
                <a:spcPts val="700"/>
              </a:spcBef>
              <a:spcAft>
                <a:spcPts val="700"/>
              </a:spcAft>
              <a:buFont typeface="+mj-lt"/>
              <a:buAutoNum type="arabicPeriod"/>
            </a:pPr>
            <a:r>
              <a:rPr lang="fr-FR" b="1" dirty="0">
                <a:solidFill>
                  <a:srgbClr val="005C9B"/>
                </a:solidFill>
                <a:latin typeface="Calibri"/>
                <a:cs typeface="Calibri"/>
              </a:rPr>
              <a:t>Donner la main à l'usager sur son parcours </a:t>
            </a:r>
            <a:r>
              <a:rPr lang="fr-FR" dirty="0">
                <a:solidFill>
                  <a:srgbClr val="5E5E5E"/>
                </a:solidFill>
                <a:latin typeface="Calibri"/>
                <a:cs typeface="Calibri"/>
              </a:rPr>
              <a:t>: permettre à chaque usager de </a:t>
            </a:r>
            <a:r>
              <a:rPr lang="fr-FR" b="1" dirty="0">
                <a:solidFill>
                  <a:srgbClr val="5E5E5E"/>
                </a:solidFill>
                <a:latin typeface="Calibri"/>
                <a:cs typeface="Calibri"/>
              </a:rPr>
              <a:t>devenir acteur de son parcours de soins, social et médico-social</a:t>
            </a:r>
            <a:r>
              <a:rPr lang="fr-FR" dirty="0">
                <a:solidFill>
                  <a:srgbClr val="5E5E5E"/>
                </a:solidFill>
                <a:latin typeface="Calibri"/>
                <a:cs typeface="Calibri"/>
              </a:rPr>
              <a:t>, en accédant facilement à ses informations et en choisissant quels professionnels peuvent les consulter.</a:t>
            </a:r>
          </a:p>
          <a:p>
            <a:pPr marL="342900" indent="-342900" algn="just" defTabSz="914377">
              <a:spcBef>
                <a:spcPts val="700"/>
              </a:spcBef>
              <a:spcAft>
                <a:spcPts val="700"/>
              </a:spcAft>
              <a:buFont typeface="+mj-lt"/>
              <a:buAutoNum type="arabicPeriod"/>
            </a:pPr>
            <a:r>
              <a:rPr lang="fr-FR" b="1" dirty="0">
                <a:solidFill>
                  <a:srgbClr val="005C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Améliorer la coordination des acteurs </a:t>
            </a:r>
            <a:r>
              <a:rPr lang="fr-FR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faciliter le partage sécurisé informations et documents entre les professionnels qui l’accompagnent (médical, social, médico-social), pour éviter les ruptures de parcours et réduire les doublons (examens, bilans).</a:t>
            </a:r>
          </a:p>
          <a:p>
            <a:pPr marL="342900" indent="-342900" algn="just" defTabSz="914377">
              <a:spcBef>
                <a:spcPts val="700"/>
              </a:spcBef>
              <a:spcAft>
                <a:spcPts val="700"/>
              </a:spcAft>
              <a:buFont typeface="+mj-lt"/>
              <a:buAutoNum type="arabicPeriod"/>
            </a:pPr>
            <a:r>
              <a:rPr lang="fr-FR" b="1" dirty="0">
                <a:solidFill>
                  <a:srgbClr val="005C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Garantir la sécurité et la confidentialité </a:t>
            </a:r>
            <a:r>
              <a:rPr lang="fr-FR" dirty="0">
                <a:solidFill>
                  <a:srgbClr val="5E5E5E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assurer un hébergement sécurisé en France, conforme au RGPD, avec un contrôle total par l’usager.</a:t>
            </a:r>
          </a:p>
        </p:txBody>
      </p:sp>
      <p:pic>
        <p:nvPicPr>
          <p:cNvPr id="6" name="Image 5" descr="Une image contenant dessin humoristique, illustration, clipart&#10;&#10;Le contenu généré par l’IA peut être incorrect.">
            <a:extLst>
              <a:ext uri="{FF2B5EF4-FFF2-40B4-BE49-F238E27FC236}">
                <a16:creationId xmlns:a16="http://schemas.microsoft.com/office/drawing/2014/main" id="{A4CE215E-1BCE-5633-DD47-722E2636CC53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9116" b="22721"/>
          <a:stretch>
            <a:fillRect/>
          </a:stretch>
        </p:blipFill>
        <p:spPr>
          <a:xfrm>
            <a:off x="8721370" y="2230016"/>
            <a:ext cx="3470630" cy="2952000"/>
          </a:xfrm>
          <a:prstGeom prst="rect">
            <a:avLst/>
          </a:prstGeom>
          <a:solidFill>
            <a:srgbClr val="F6B5D3"/>
          </a:solidFill>
        </p:spPr>
      </p:pic>
    </p:spTree>
    <p:extLst>
      <p:ext uri="{BB962C8B-B14F-4D97-AF65-F5344CB8AC3E}">
        <p14:creationId xmlns:p14="http://schemas.microsoft.com/office/powerpoint/2010/main" val="4129539539"/>
      </p:ext>
    </p:extLst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sz="quarter" idx="22"/>
          </p:nvPr>
        </p:nvSpPr>
        <p:spPr>
          <a:xfrm>
            <a:off x="3450165" y="3420619"/>
            <a:ext cx="7666000" cy="1232575"/>
          </a:xfrm>
        </p:spPr>
        <p:txBody>
          <a:bodyPr anchor="ctr"/>
          <a:lstStyle/>
          <a:p>
            <a:r>
              <a:rPr lang="fr-FR" sz="2000" dirty="0">
                <a:latin typeface="Calibri"/>
                <a:ea typeface="Calibri"/>
                <a:cs typeface="Calibri"/>
              </a:rPr>
              <a:t>Quelles sont les fonctionnalités de Mon espace santé et comment impactent-elles votre pratique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756514"/>
      </p:ext>
    </p:extLst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CE1B9CE-18DC-C5A9-DE33-8942AE815D5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BB44CE0-DA4E-8DEB-0538-ECC92E918D9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6CB4B4D-7CA3-9044-876B-883B54F8677D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EF0FC0-C3A3-0B1A-F3BE-F4C0584E89F7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9741" r="13825" b="275"/>
          <a:stretch>
            <a:fillRect/>
          </a:stretch>
        </p:blipFill>
        <p:spPr>
          <a:xfrm>
            <a:off x="4447284" y="2371734"/>
            <a:ext cx="2976367" cy="257976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F5DA3DF-86C4-B7BD-3DE3-6219ABF31ACF}"/>
              </a:ext>
            </a:extLst>
          </p:cNvPr>
          <p:cNvSpPr txBox="1"/>
          <p:nvPr/>
        </p:nvSpPr>
        <p:spPr>
          <a:xfrm>
            <a:off x="272084" y="1715863"/>
            <a:ext cx="6501861" cy="312008"/>
          </a:xfrm>
          <a:prstGeom prst="rect">
            <a:avLst/>
          </a:prstGeom>
          <a:solidFill>
            <a:srgbClr val="99D7D6"/>
          </a:solidFill>
          <a:ln>
            <a:solidFill>
              <a:srgbClr val="99D7D6"/>
            </a:solidFill>
          </a:ln>
        </p:spPr>
        <p:txBody>
          <a:bodyPr wrap="square">
            <a:sp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>
              <a:lnSpc>
                <a:spcPct val="107000"/>
              </a:lnSpc>
              <a:buSzPts val="1250"/>
            </a:pPr>
            <a:r>
              <a:rPr lang="fr-FR" b="1" dirty="0">
                <a:solidFill>
                  <a:schemeClr val="bg1"/>
                </a:solidFill>
                <a:latin typeface="Source Sans Pro" panose="020B0503030403020204" pitchFamily="34" charset="0"/>
                <a:ea typeface="Source Sans Pro" panose="020B0503030403020204" pitchFamily="34" charset="0"/>
                <a:cs typeface="Calibri" panose="020F0502020204030204" pitchFamily="34" charset="0"/>
              </a:rPr>
              <a:t>Un outil, plusieurs usages pour ce compagnon santé indispensable </a:t>
            </a:r>
          </a:p>
        </p:txBody>
      </p:sp>
      <p:grpSp>
        <p:nvGrpSpPr>
          <p:cNvPr id="2" name="Group 50">
            <a:extLst>
              <a:ext uri="{FF2B5EF4-FFF2-40B4-BE49-F238E27FC236}">
                <a16:creationId xmlns:a16="http://schemas.microsoft.com/office/drawing/2014/main" id="{48934142-22B2-2E2D-FB02-716035C12BE4}"/>
              </a:ext>
            </a:extLst>
          </p:cNvPr>
          <p:cNvGrpSpPr/>
          <p:nvPr/>
        </p:nvGrpSpPr>
        <p:grpSpPr>
          <a:xfrm>
            <a:off x="193483" y="2239349"/>
            <a:ext cx="3960000" cy="2199145"/>
            <a:chOff x="-128046" y="2238997"/>
            <a:chExt cx="4320000" cy="1709847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A0C9525A-775A-61BB-6367-164EA32E6E36}"/>
                </a:ext>
              </a:extLst>
            </p:cNvPr>
            <p:cNvSpPr/>
            <p:nvPr/>
          </p:nvSpPr>
          <p:spPr bwMode="auto">
            <a:xfrm>
              <a:off x="-128046" y="2238997"/>
              <a:ext cx="4320000" cy="118452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spcAft>
                  <a:spcPts val="600"/>
                </a:spcAft>
                <a:defRPr/>
              </a:pPr>
              <a:r>
                <a:rPr lang="fr-FR" b="1" kern="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Un dossier médical Partagé </a:t>
              </a:r>
            </a:p>
            <a:p>
              <a:pPr algn="just">
                <a:defRPr/>
              </a:pPr>
              <a:r>
                <a:rPr lang="fr-FR" sz="1400" kern="0" dirty="0">
                  <a:solidFill>
                    <a:srgbClr val="54585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Consultation et alimentation des </a:t>
              </a:r>
              <a:r>
                <a:rPr lang="fr-FR" sz="1400" b="1" kern="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documents</a:t>
              </a:r>
              <a:r>
                <a:rPr lang="fr-FR" sz="1400" kern="0" dirty="0">
                  <a:solidFill>
                    <a:srgbClr val="C74E5A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 </a:t>
              </a:r>
              <a:r>
                <a:rPr lang="fr-FR" sz="1400" kern="0" dirty="0">
                  <a:solidFill>
                    <a:srgbClr val="54585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ajoutés par l’usager ou les professionnels qui l’accompagnent (santé, social, médico-social) : grille d’évaluation sociale, ordonnances, comptes rendus, résultats, projets personnalisés, DLU.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27BA7093-197F-2FBC-3B2E-DE664BD872C5}"/>
                </a:ext>
              </a:extLst>
            </p:cNvPr>
            <p:cNvSpPr/>
            <p:nvPr/>
          </p:nvSpPr>
          <p:spPr bwMode="auto">
            <a:xfrm>
              <a:off x="-128046" y="3374529"/>
              <a:ext cx="4320000" cy="57431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defRPr/>
              </a:pPr>
              <a:r>
                <a:rPr lang="fr-FR" sz="1400" kern="0" dirty="0">
                  <a:solidFill>
                    <a:srgbClr val="54585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Alimentation et consultation par l’usager de son </a:t>
              </a:r>
              <a:r>
                <a:rPr lang="fr-FR" sz="1400" b="1" kern="0" dirty="0">
                  <a:solidFill>
                    <a:srgbClr val="C00000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profil médical </a:t>
              </a:r>
              <a:r>
                <a:rPr lang="fr-FR" sz="1400" kern="0" dirty="0">
                  <a:solidFill>
                    <a:srgbClr val="545859"/>
                  </a:solidFill>
                  <a:latin typeface="Calibri" panose="020F0502020204030204" pitchFamily="34" charset="0"/>
                  <a:cs typeface="Calibri" panose="020F0502020204030204" pitchFamily="34" charset="0"/>
                </a:rPr>
                <a:t>: antécédents médicaux, vaccinations, allergies, mesures de santé, …</a:t>
              </a:r>
              <a:endParaRPr lang="fr-FR" sz="140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endParaRP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F21D6ED7-1AAD-4752-4AA5-F255119144A6}"/>
              </a:ext>
            </a:extLst>
          </p:cNvPr>
          <p:cNvSpPr/>
          <p:nvPr/>
        </p:nvSpPr>
        <p:spPr bwMode="auto">
          <a:xfrm>
            <a:off x="7678517" y="1970354"/>
            <a:ext cx="4320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600"/>
              </a:spcAft>
              <a:defRPr/>
            </a:pPr>
            <a:r>
              <a:rPr lang="fr-FR" b="1" kern="0">
                <a:solidFill>
                  <a:srgbClr val="2A9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messagerie sécurisée</a:t>
            </a:r>
          </a:p>
          <a:p>
            <a:pPr>
              <a:spcAft>
                <a:spcPts val="600"/>
              </a:spcAft>
              <a:defRPr/>
            </a:pPr>
            <a:r>
              <a:rPr lang="fr-FR" sz="1400" kern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qui permet aux professionnels et aux usagers d’</a:t>
            </a:r>
            <a:r>
              <a:rPr lang="fr-FR" sz="1400" b="1" kern="0">
                <a:solidFill>
                  <a:srgbClr val="2A9CA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échanger des informations sensibles en toute confidentialité</a:t>
            </a:r>
            <a:r>
              <a:rPr lang="fr-FR" sz="1400" kern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600"/>
              </a:spcAft>
              <a:defRPr/>
            </a:pPr>
            <a:r>
              <a:rPr lang="fr-FR" sz="1400" kern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Elle assure la confidentialité et un suivi fluide et sécurisé des échanges.</a:t>
            </a:r>
            <a:endParaRPr lang="fr-FR" sz="1400">
              <a:solidFill>
                <a:srgbClr val="54585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A743868-3F42-2BD5-EAD7-925AAC97246E}"/>
              </a:ext>
            </a:extLst>
          </p:cNvPr>
          <p:cNvSpPr/>
          <p:nvPr/>
        </p:nvSpPr>
        <p:spPr bwMode="auto">
          <a:xfrm>
            <a:off x="129475" y="4499634"/>
            <a:ext cx="3960000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b="1" kern="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agenda santé intégré</a:t>
            </a:r>
          </a:p>
          <a:p>
            <a:pPr algn="just">
              <a:defRPr/>
            </a:pPr>
            <a:r>
              <a:rPr lang="fr-FR" sz="1400" kern="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L’usager dispose d’un </a:t>
            </a:r>
            <a:r>
              <a:rPr lang="fr-FR" sz="1400" b="1" kern="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agenda pratique </a:t>
            </a:r>
            <a:r>
              <a:rPr lang="fr-FR" sz="1400" kern="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pour </a:t>
            </a:r>
            <a:r>
              <a:rPr lang="fr-FR" sz="1400" b="1" kern="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gérer ses rendez-vous médicaux et recevoir des rappels automatiques pour ses examens de contrôle</a:t>
            </a:r>
            <a:r>
              <a:rPr lang="fr-FR" sz="1400" kern="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Un outil simple pour ne rien oublier et mieux organiser son parcours de soins.</a:t>
            </a:r>
            <a:endParaRPr lang="fr-FR" sz="1400" dirty="0">
              <a:solidFill>
                <a:srgbClr val="54585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71AF451D-1B5B-79B0-E84E-5A4293A2B84E}"/>
              </a:ext>
            </a:extLst>
          </p:cNvPr>
          <p:cNvSpPr/>
          <p:nvPr/>
        </p:nvSpPr>
        <p:spPr bwMode="auto">
          <a:xfrm>
            <a:off x="4381558" y="5115323"/>
            <a:ext cx="4320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b="1" kern="0" dirty="0">
                <a:solidFill>
                  <a:srgbClr val="005C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 catalogue d’applications de santé </a:t>
            </a:r>
          </a:p>
          <a:p>
            <a:pPr algn="just">
              <a:defRPr/>
            </a:pPr>
            <a:r>
              <a:rPr lang="fr-FR" sz="1400" kern="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L’usager dispose de services numériques référencés par l’Etat pour l’</a:t>
            </a:r>
            <a:r>
              <a:rPr lang="fr-FR" sz="1400" b="1" kern="0" dirty="0">
                <a:solidFill>
                  <a:srgbClr val="005C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accompagner dans le suivi de sa santé </a:t>
            </a:r>
            <a:r>
              <a:rPr lang="fr-FR" sz="1400" kern="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</a:t>
            </a:r>
            <a:r>
              <a:rPr lang="fr-FR" sz="1400" b="1" kern="0" dirty="0">
                <a:solidFill>
                  <a:srgbClr val="005C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suivi des traitements</a:t>
            </a:r>
            <a:r>
              <a:rPr lang="fr-FR" sz="1400" kern="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400" b="1" kern="0" dirty="0">
                <a:solidFill>
                  <a:srgbClr val="005C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téléconsultation</a:t>
            </a:r>
            <a:r>
              <a:rPr lang="fr-FR" sz="1400" kern="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…</a:t>
            </a:r>
            <a:endParaRPr lang="fr-FR" sz="1400" dirty="0">
              <a:solidFill>
                <a:srgbClr val="54585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Titre 3">
            <a:extLst>
              <a:ext uri="{FF2B5EF4-FFF2-40B4-BE49-F238E27FC236}">
                <a16:creationId xmlns:a16="http://schemas.microsoft.com/office/drawing/2014/main" id="{0D29E011-D751-C4A3-F601-92556CA94C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3517" y="16625"/>
            <a:ext cx="8456083" cy="1133342"/>
          </a:xfrm>
        </p:spPr>
        <p:txBody>
          <a:bodyPr>
            <a:normAutofit/>
          </a:bodyPr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Les fonctionnalités de Mon espace santé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7EB0577-74C9-33A5-3578-F76E93B75E57}"/>
              </a:ext>
            </a:extLst>
          </p:cNvPr>
          <p:cNvSpPr/>
          <p:nvPr/>
        </p:nvSpPr>
        <p:spPr bwMode="auto">
          <a:xfrm>
            <a:off x="7678517" y="3512061"/>
            <a:ext cx="4320000" cy="16619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fr-FR" b="1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Une rubrique prévention </a:t>
            </a:r>
          </a:p>
          <a:p>
            <a:pPr algn="just">
              <a:defRPr/>
            </a:pPr>
            <a:r>
              <a:rPr lang="fr-FR" sz="1400" kern="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 espace santé intègre des fonctionnalités dédiées à la prévention :</a:t>
            </a:r>
            <a:r>
              <a:rPr lang="fr-FR" sz="1400" b="1" kern="0" dirty="0">
                <a:solidFill>
                  <a:srgbClr val="005C9B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400" b="1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auto-questionnaires adaptés au profil de l’usager</a:t>
            </a:r>
            <a:r>
              <a:rPr lang="fr-FR" sz="1400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</a:t>
            </a:r>
            <a:r>
              <a:rPr lang="fr-FR" sz="1400" b="1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rappels pour les dépistages</a:t>
            </a:r>
            <a:r>
              <a:rPr lang="fr-FR" sz="1400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, </a:t>
            </a:r>
            <a:r>
              <a:rPr lang="fr-FR" sz="1400" b="1" kern="0" dirty="0">
                <a:solidFill>
                  <a:srgbClr val="00206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vaccinations, bilans de santé et conseils personnalisés</a:t>
            </a:r>
            <a:r>
              <a:rPr lang="fr-FR" sz="1400" kern="0" dirty="0">
                <a:solidFill>
                  <a:srgbClr val="54585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. Ces outils offrent aux usagers un moyen efficace d’anticiper les risques et de préserver leur santé au quotidien.</a:t>
            </a:r>
            <a:endParaRPr lang="fr-FR" sz="1400" dirty="0">
              <a:solidFill>
                <a:srgbClr val="54585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539601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55980A56-F113-495C-8782-48A4E5C31278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64008" y="1615657"/>
            <a:ext cx="6797523" cy="4399200"/>
          </a:xfrm>
          <a:prstGeom prst="rect">
            <a:avLst/>
          </a:prstGeom>
          <a:solidFill>
            <a:srgbClr val="FFD9EC">
              <a:alpha val="30196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&lt;</a:t>
            </a:r>
          </a:p>
        </p:txBody>
      </p:sp>
      <p:sp>
        <p:nvSpPr>
          <p:cNvPr id="12" name="ZoneTexte 1">
            <a:extLst>
              <a:ext uri="{FF2B5EF4-FFF2-40B4-BE49-F238E27FC236}">
                <a16:creationId xmlns:a16="http://schemas.microsoft.com/office/drawing/2014/main" id="{E967BB6D-6F45-4997-BDB6-5BFC3790015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832387" y="1633946"/>
            <a:ext cx="5946200" cy="4770537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fr-FR"/>
            </a:defPPr>
            <a:lvl1pPr>
              <a:defRPr sz="2200" b="1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algn="just"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Les </a:t>
            </a:r>
            <a:r>
              <a:rPr kumimoji="0" lang="fr-FR" sz="1600" b="1" i="0" u="sng" strike="noStrike" kern="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Calibri"/>
                <a:cs typeface="Calibri"/>
              </a:rPr>
              <a:t>professionnels</a:t>
            </a:r>
            <a:r>
              <a:rPr lang="fr-FR" sz="1600" u="sng" kern="0" dirty="0">
                <a:solidFill>
                  <a:srgbClr val="DF2680"/>
                </a:solidFill>
                <a:latin typeface="Calibri"/>
                <a:cs typeface="Calibri"/>
              </a:rPr>
              <a:t> </a:t>
            </a: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Calibri"/>
                <a:cs typeface="Calibri"/>
              </a:rPr>
              <a:t> 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peuvent</a:t>
            </a:r>
            <a:r>
              <a:rPr kumimoji="0" lang="fr-FR" sz="1600" b="1" i="0" u="none" strike="noStrike" kern="0" cap="none" spc="0" normalizeH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 :</a:t>
            </a:r>
          </a:p>
          <a:p>
            <a:pPr algn="just"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Calibri"/>
                <a:cs typeface="Calibri"/>
              </a:rPr>
              <a:t>déposer des documents 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(</a:t>
            </a:r>
            <a:r>
              <a:rPr lang="fr-FR" sz="1600" b="0" kern="0" dirty="0">
                <a:solidFill>
                  <a:srgbClr val="545859"/>
                </a:solidFill>
                <a:latin typeface="Calibri"/>
                <a:cs typeface="Calibri"/>
              </a:rPr>
              <a:t>projet personnalisé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, </a:t>
            </a:r>
            <a:r>
              <a:rPr lang="fr-FR" sz="1600" b="0" kern="0" dirty="0">
                <a:solidFill>
                  <a:srgbClr val="545859"/>
                </a:solidFill>
                <a:latin typeface="Calibri"/>
                <a:cs typeface="Calibri"/>
              </a:rPr>
              <a:t>dossier de liaison d'urgence, v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olet de synthèse Médicale, fiche contacts d’urgence, attestation d’hébergement ou de sortie </a:t>
            </a:r>
            <a:r>
              <a:rPr lang="fr-FR" sz="1600" b="0" kern="0" dirty="0">
                <a:solidFill>
                  <a:srgbClr val="545859"/>
                </a:solidFill>
                <a:latin typeface="Calibri"/>
                <a:cs typeface="Calibri"/>
              </a:rPr>
              <a:t>de l’usager, lettre de liaison, autorisation de soins et actes non usuels sanitaires, attestation d’assurance maladie ou de complémentaire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 etc.) </a:t>
            </a:r>
            <a:r>
              <a:rPr lang="fr-FR" sz="1600" kern="0" dirty="0">
                <a:solidFill>
                  <a:srgbClr val="DF2680"/>
                </a:solidFill>
                <a:latin typeface="Calibri"/>
                <a:cs typeface="Calibri"/>
              </a:rPr>
              <a:t>via leur DUI</a:t>
            </a:r>
          </a:p>
          <a:p>
            <a:pPr algn="just">
              <a:defRPr/>
            </a:pPr>
            <a:endParaRPr lang="fr-FR" sz="1600" b="0" kern="0" dirty="0">
              <a:solidFill>
                <a:srgbClr val="545859"/>
              </a:solidFill>
              <a:latin typeface="Calibri"/>
              <a:cs typeface="Calibri"/>
            </a:endParaRPr>
          </a:p>
          <a:p>
            <a:pPr algn="just">
              <a:defRPr/>
            </a:pPr>
            <a:r>
              <a:rPr lang="fr-FR" sz="1600" u="sng" kern="0" dirty="0">
                <a:solidFill>
                  <a:srgbClr val="DF2680"/>
                </a:solidFill>
                <a:latin typeface="Calibri"/>
                <a:ea typeface="Calibri"/>
                <a:cs typeface="Calibri"/>
              </a:rPr>
              <a:t>L’Assurance maladie</a:t>
            </a:r>
            <a:r>
              <a:rPr lang="fr-FR" sz="1600" b="0" kern="0" dirty="0">
                <a:solidFill>
                  <a:srgbClr val="464646"/>
                </a:solidFill>
                <a:latin typeface="Calibri"/>
                <a:ea typeface="Calibri"/>
                <a:cs typeface="Calibri"/>
              </a:rPr>
              <a:t> peut déposer des documents : historique des soins, attestation vaccinale Covid-19, tests de dépistage Covid-19, etc.</a:t>
            </a:r>
            <a:endParaRPr lang="fr-FR" dirty="0"/>
          </a:p>
          <a:p>
            <a:pPr>
              <a:defRPr/>
            </a:pPr>
            <a:endParaRPr lang="fr-FR" sz="1600" kern="0" dirty="0">
              <a:solidFill>
                <a:srgbClr val="DF2680"/>
              </a:solidFill>
              <a:latin typeface="Calibri"/>
              <a:cs typeface="Calibri"/>
            </a:endParaRPr>
          </a:p>
          <a:p>
            <a:pPr>
              <a:defRPr/>
            </a:pPr>
            <a:r>
              <a:rPr lang="fr-FR" sz="1600" kern="0" dirty="0">
                <a:solidFill>
                  <a:srgbClr val="DF2680"/>
                </a:solidFill>
                <a:latin typeface="Calibri"/>
                <a:cs typeface="Calibri"/>
              </a:rPr>
              <a:t>consulter</a:t>
            </a:r>
            <a:r>
              <a:rPr kumimoji="0" lang="fr-FR" sz="1600" i="0" u="none" strike="noStrike" kern="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Calibri"/>
                <a:cs typeface="Calibri"/>
              </a:rPr>
              <a:t> les documents 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via leur </a:t>
            </a:r>
            <a:r>
              <a:rPr lang="fr-FR" sz="1600" b="0" kern="0" dirty="0">
                <a:solidFill>
                  <a:srgbClr val="545859"/>
                </a:solidFill>
                <a:latin typeface="Calibri"/>
                <a:cs typeface="Calibri"/>
              </a:rPr>
              <a:t>dossier usager informatisé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, </a:t>
            </a:r>
            <a:r>
              <a:rPr lang="fr-FR" sz="1600" b="0" kern="0" dirty="0">
                <a:solidFill>
                  <a:srgbClr val="545859"/>
                </a:solidFill>
                <a:latin typeface="Calibri"/>
                <a:cs typeface="Calibri"/>
              </a:rPr>
              <a:t>grâce à un accès sécurisé et contrôlé grâce à 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rgbClr val="545859"/>
                </a:solidFill>
                <a:effectLst/>
                <a:uLnTx/>
                <a:uFillTx/>
                <a:latin typeface="Calibri"/>
                <a:cs typeface="Calibri"/>
              </a:rPr>
              <a:t>la matrice d’habilitation</a:t>
            </a:r>
            <a:r>
              <a:rPr lang="fr-FR" sz="1600" b="0" kern="0" dirty="0">
                <a:latin typeface="Calibri"/>
                <a:cs typeface="Calibri"/>
              </a:rPr>
              <a:t> 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Calibri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https://www.dmp.fr/matrice-habilitation</a:t>
            </a:r>
            <a:r>
              <a:rPr kumimoji="0" lang="fr-FR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/>
                <a:cs typeface="Calibri"/>
              </a:rPr>
              <a:t>, </a:t>
            </a:r>
            <a:endParaRPr lang="fr-FR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/>
              <a:cs typeface="Calibri"/>
            </a:endParaRPr>
          </a:p>
          <a:p>
            <a:pPr lvl="0">
              <a:defRPr/>
            </a:pPr>
            <a:endParaRPr lang="fr-FR" sz="1600" b="0" kern="0" dirty="0">
              <a:solidFill>
                <a:srgbClr val="545859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just">
              <a:defRPr/>
            </a:pPr>
            <a:r>
              <a:rPr lang="fr-FR" sz="1600" kern="0" dirty="0">
                <a:solidFill>
                  <a:srgbClr val="DF2680"/>
                </a:solidFill>
                <a:latin typeface="Calibri"/>
                <a:cs typeface="Calibri"/>
              </a:rPr>
              <a:t>transmettre des documents et envoyer des messages vers la messagerie sécurisée</a:t>
            </a:r>
            <a:r>
              <a:rPr lang="fr-FR" sz="1600" b="0" kern="0" dirty="0">
                <a:solidFill>
                  <a:srgbClr val="DF2680"/>
                </a:solidFill>
                <a:latin typeface="Calibri"/>
                <a:cs typeface="Calibri"/>
              </a:rPr>
              <a:t> </a:t>
            </a:r>
            <a:r>
              <a:rPr lang="fr-FR" sz="1600" b="0" kern="0" dirty="0">
                <a:solidFill>
                  <a:srgbClr val="545859"/>
                </a:solidFill>
                <a:latin typeface="Calibri"/>
                <a:cs typeface="Calibri"/>
              </a:rPr>
              <a:t>de l’espace santé de leurs usagers.</a:t>
            </a:r>
            <a:endParaRPr lang="fr-FR" sz="1600" b="0" kern="0" dirty="0">
              <a:solidFill>
                <a:srgbClr val="464646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0" i="0" strike="noStrike" kern="0" cap="none" spc="0" normalizeH="0" baseline="0" noProof="0" dirty="0">
              <a:ln>
                <a:noFill/>
              </a:ln>
              <a:solidFill>
                <a:srgbClr val="545859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fr-FR" sz="1600" b="0" i="0" u="none" strike="noStrike" kern="0" cap="none" spc="0" normalizeH="0" baseline="0" noProof="0" dirty="0">
              <a:ln>
                <a:noFill/>
              </a:ln>
              <a:solidFill>
                <a:srgbClr val="464646"/>
              </a:solidFill>
              <a:effectLst/>
              <a:uLnTx/>
              <a:uFillTx/>
              <a:latin typeface="Calibri"/>
              <a:cs typeface="Calibri"/>
            </a:endParaRPr>
          </a:p>
        </p:txBody>
      </p:sp>
      <p:pic>
        <p:nvPicPr>
          <p:cNvPr id="14" name="Picture 2" descr="Put free icon">
            <a:extLst>
              <a:ext uri="{FF2B5EF4-FFF2-40B4-BE49-F238E27FC236}">
                <a16:creationId xmlns:a16="http://schemas.microsoft.com/office/drawing/2014/main" id="{B8F54267-EB4C-44CC-88A6-80DE892D1829}"/>
              </a:ext>
            </a:extLst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9" y="1924297"/>
            <a:ext cx="623485" cy="571500"/>
          </a:xfrm>
          <a:prstGeom prst="rect">
            <a:avLst/>
          </a:prstGeom>
          <a:noFill/>
        </p:spPr>
      </p:pic>
      <p:pic>
        <p:nvPicPr>
          <p:cNvPr id="15" name="Picture 4" descr="Search free icon">
            <a:extLst>
              <a:ext uri="{FF2B5EF4-FFF2-40B4-BE49-F238E27FC236}">
                <a16:creationId xmlns:a16="http://schemas.microsoft.com/office/drawing/2014/main" id="{20550621-1A03-4F8D-8ABD-7E5E04D0B6D6}"/>
              </a:ext>
            </a:extLst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13" y="4318249"/>
            <a:ext cx="665052" cy="609600"/>
          </a:xfrm>
          <a:prstGeom prst="rect">
            <a:avLst/>
          </a:prstGeom>
          <a:noFill/>
        </p:spPr>
      </p:pic>
      <p:pic>
        <p:nvPicPr>
          <p:cNvPr id="16" name="Picture 2" descr="Put free icon">
            <a:extLst>
              <a:ext uri="{FF2B5EF4-FFF2-40B4-BE49-F238E27FC236}">
                <a16:creationId xmlns:a16="http://schemas.microsoft.com/office/drawing/2014/main" id="{C7E35BFF-593F-43E0-9AC1-43A281AC75DD}"/>
              </a:ext>
            </a:extLst>
          </p:cNvPr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9" y="3323242"/>
            <a:ext cx="623485" cy="571500"/>
          </a:xfrm>
          <a:prstGeom prst="rect">
            <a:avLst/>
          </a:prstGeom>
          <a:noFill/>
        </p:spPr>
      </p:pic>
      <p:sp>
        <p:nvSpPr>
          <p:cNvPr id="49" name="Titre 3"/>
          <p:cNvSpPr>
            <a:spLocks noGrp="1"/>
          </p:cNvSpPr>
          <p:nvPr>
            <p:ph type="title"/>
          </p:nvPr>
        </p:nvSpPr>
        <p:spPr>
          <a:xfrm>
            <a:off x="2313517" y="16625"/>
            <a:ext cx="9499941" cy="1133342"/>
          </a:xfrm>
        </p:spPr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En tant que professionnel, que pouvez-vous faire avec Mon espace santé ?</a:t>
            </a:r>
          </a:p>
        </p:txBody>
      </p:sp>
      <p:pic>
        <p:nvPicPr>
          <p:cNvPr id="5" name="Image 4"/>
          <p:cNvPicPr>
            <a:picLocks noChangeAspect="1"/>
          </p:cNvPicPr>
          <p:nvPr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70" t="12200" r="3803" b="10132"/>
          <a:stretch>
            <a:fillRect/>
          </a:stretch>
        </p:blipFill>
        <p:spPr>
          <a:xfrm>
            <a:off x="6946540" y="1615657"/>
            <a:ext cx="5219972" cy="4399200"/>
          </a:xfrm>
          <a:prstGeom prst="rect">
            <a:avLst/>
          </a:prstGeom>
        </p:spPr>
      </p:pic>
      <p:pic>
        <p:nvPicPr>
          <p:cNvPr id="13" name="Picture 8" descr="Send message free icon">
            <a:extLst>
              <a:ext uri="{FF2B5EF4-FFF2-40B4-BE49-F238E27FC236}">
                <a16:creationId xmlns:a16="http://schemas.microsoft.com/office/drawing/2014/main" id="{9942E293-15DA-4F59-AE15-4FDC1888D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119" y="5535225"/>
            <a:ext cx="412955" cy="41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7710127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F2855BC-DE3B-4725-B7D7-67197F8762F8}"/>
              </a:ext>
            </a:extLst>
          </p:cNvPr>
          <p:cNvSpPr/>
          <p:nvPr/>
        </p:nvSpPr>
        <p:spPr>
          <a:xfrm>
            <a:off x="5589517" y="1732194"/>
            <a:ext cx="6420890" cy="3564000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9" name="Titre 3"/>
          <p:cNvSpPr>
            <a:spLocks noGrp="1"/>
          </p:cNvSpPr>
          <p:nvPr>
            <p:ph type="title"/>
          </p:nvPr>
        </p:nvSpPr>
        <p:spPr>
          <a:xfrm>
            <a:off x="2313517" y="16625"/>
            <a:ext cx="9499941" cy="1133342"/>
          </a:xfrm>
        </p:spPr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 panose="020F0502020204030204" pitchFamily="34" charset="0"/>
              </a:rPr>
              <a:t>En tant qu’usager, qu’est-ce que je peux faire avec Mon espace santé ?</a:t>
            </a:r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477" b="10292"/>
          <a:stretch>
            <a:fillRect/>
          </a:stretch>
        </p:blipFill>
        <p:spPr>
          <a:xfrm>
            <a:off x="460375" y="1732194"/>
            <a:ext cx="5042879" cy="3564000"/>
          </a:xfrm>
          <a:prstGeom prst="rect">
            <a:avLst/>
          </a:prstGeom>
        </p:spPr>
      </p:pic>
      <p:sp>
        <p:nvSpPr>
          <p:cNvPr id="3" name="AutoShape 4" descr="picto information sur fr.123rf.com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" name="AutoShape 8" descr="Picto information : 710 170 images, photos et images vectorielles de stock  | Shutterstock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1034" name="Picture 10" descr="picto information - SGEN-CFDT Poitou-Charentes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935" y="5481530"/>
            <a:ext cx="463772" cy="45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ZoneTexte 1">
            <a:extLst>
              <a:ext uri="{FF2B5EF4-FFF2-40B4-BE49-F238E27FC236}">
                <a16:creationId xmlns:a16="http://schemas.microsoft.com/office/drawing/2014/main" id="{8DEBCB63-288A-4532-9BC2-C3D09956866A}"/>
              </a:ext>
            </a:extLst>
          </p:cNvPr>
          <p:cNvSpPr txBox="1"/>
          <p:nvPr/>
        </p:nvSpPr>
        <p:spPr>
          <a:xfrm>
            <a:off x="6216459" y="2043914"/>
            <a:ext cx="5806049" cy="3293209"/>
          </a:xfrm>
          <a:prstGeom prst="rect">
            <a:avLst/>
          </a:prstGeom>
          <a:noFill/>
          <a:ln>
            <a:noFill/>
          </a:ln>
        </p:spPr>
        <p:txBody>
          <a:bodyPr wrap="square" lIns="91440" tIns="45720" rIns="91440" bIns="45720" rtlCol="0" anchor="t">
            <a:spAutoFit/>
          </a:bodyPr>
          <a:lstStyle>
            <a:defPPr>
              <a:defRPr lang="fr-FR"/>
            </a:defPPr>
            <a:lvl1pPr>
              <a:defRPr sz="2200" b="1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r>
              <a:rPr lang="fr-FR" sz="1600" dirty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compléter son profil médical </a:t>
            </a:r>
            <a:r>
              <a:rPr lang="fr-FR" sz="1600" b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(allergies, antécédents, etc.)</a:t>
            </a:r>
          </a:p>
          <a:p>
            <a:endParaRPr lang="fr-FR" sz="1600" b="0" dirty="0">
              <a:solidFill>
                <a:schemeClr val="tx1">
                  <a:lumMod val="50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recevoir des messages</a:t>
            </a:r>
            <a:r>
              <a:rPr lang="fr-FR" sz="1600" b="0" dirty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b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des professionnels qui l’accompagnent et y répondre </a:t>
            </a:r>
          </a:p>
          <a:p>
            <a:endParaRPr lang="fr-FR" sz="1600" dirty="0">
              <a:solidFill>
                <a:srgbClr val="DF268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ajouter des documents</a:t>
            </a:r>
          </a:p>
          <a:p>
            <a:endParaRPr lang="fr-FR" sz="1600" dirty="0">
              <a:solidFill>
                <a:srgbClr val="DF268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>
                <a:solidFill>
                  <a:srgbClr val="DF2680"/>
                </a:solidFill>
                <a:latin typeface="Calibri"/>
                <a:cs typeface="Calibri"/>
              </a:rPr>
              <a:t>consulter les documents</a:t>
            </a:r>
            <a:r>
              <a:rPr lang="fr-FR" sz="1600" b="0" dirty="0">
                <a:solidFill>
                  <a:schemeClr val="tx1">
                    <a:lumMod val="50000"/>
                  </a:schemeClr>
                </a:solidFill>
                <a:latin typeface="Calibri"/>
                <a:cs typeface="Calibri"/>
              </a:rPr>
              <a:t> reçus des professionnels et de l’Assurance maladie</a:t>
            </a:r>
          </a:p>
          <a:p>
            <a:endParaRPr lang="fr-FR" sz="1600" dirty="0">
              <a:solidFill>
                <a:srgbClr val="DF268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fr-FR" sz="1600" dirty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gérer sa confidentialité </a:t>
            </a:r>
            <a:r>
              <a:rPr lang="fr-FR" sz="1600" b="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masquer certains documents aux professionnels de santé, ou bloquer certains professionnels pour leur interdire l’accès à Mon espace santé </a:t>
            </a:r>
          </a:p>
        </p:txBody>
      </p:sp>
      <p:pic>
        <p:nvPicPr>
          <p:cNvPr id="14" name="Picture 2" descr="Medical records free icon">
            <a:extLst>
              <a:ext uri="{FF2B5EF4-FFF2-40B4-BE49-F238E27FC236}">
                <a16:creationId xmlns:a16="http://schemas.microsoft.com/office/drawing/2014/main" id="{A0B4ED88-F91E-4785-9067-D4E661BB19C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70395" y="1992612"/>
            <a:ext cx="509761" cy="5097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Medical record free icon">
            <a:extLst>
              <a:ext uri="{FF2B5EF4-FFF2-40B4-BE49-F238E27FC236}">
                <a16:creationId xmlns:a16="http://schemas.microsoft.com/office/drawing/2014/main" id="{C08662EF-B498-4589-A9D3-79D4DBA444F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3001" y="3911419"/>
            <a:ext cx="412954" cy="41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ealth check free icon">
            <a:extLst>
              <a:ext uri="{FF2B5EF4-FFF2-40B4-BE49-F238E27FC236}">
                <a16:creationId xmlns:a16="http://schemas.microsoft.com/office/drawing/2014/main" id="{B8C3B3E6-1922-4C30-8A83-5A032A16FB2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51" y="3304086"/>
            <a:ext cx="412954" cy="4129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Send message free icon">
            <a:extLst>
              <a:ext uri="{FF2B5EF4-FFF2-40B4-BE49-F238E27FC236}">
                <a16:creationId xmlns:a16="http://schemas.microsoft.com/office/drawing/2014/main" id="{9942E293-15DA-4F59-AE15-4FDC1888D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209" y="2696752"/>
            <a:ext cx="412955" cy="412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Private free icon">
            <a:extLst>
              <a:ext uri="{FF2B5EF4-FFF2-40B4-BE49-F238E27FC236}">
                <a16:creationId xmlns:a16="http://schemas.microsoft.com/office/drawing/2014/main" id="{340F4FCC-8005-45DC-B02C-0F7E686230C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2539" y="4518751"/>
            <a:ext cx="457195" cy="4571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4"/>
          <p:cNvSpPr/>
          <p:nvPr/>
        </p:nvSpPr>
        <p:spPr>
          <a:xfrm>
            <a:off x="8236455" y="1720484"/>
            <a:ext cx="1324402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1600" b="1" u="sng" kern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L’usager</a:t>
            </a:r>
            <a:r>
              <a:rPr lang="fr-FR" sz="1600" b="1" ker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fr-FR" sz="1600" kern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peut</a:t>
            </a:r>
          </a:p>
        </p:txBody>
      </p:sp>
      <p:sp>
        <p:nvSpPr>
          <p:cNvPr id="6" name="ZoneTexte 5"/>
          <p:cNvSpPr txBox="1"/>
          <p:nvPr/>
        </p:nvSpPr>
        <p:spPr>
          <a:xfrm>
            <a:off x="1514764" y="5410366"/>
            <a:ext cx="10495643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/>
            <a:r>
              <a:rPr lang="fr-FR" sz="1600" b="1" dirty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L’usager est informé de toutes les opérations </a:t>
            </a:r>
            <a:r>
              <a:rPr lang="fr-FR" sz="1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effectuées sur </a:t>
            </a:r>
            <a:r>
              <a:rPr lang="fr-FR" sz="1600" b="1" dirty="0">
                <a:solidFill>
                  <a:srgbClr val="DF268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Mon espace santé </a:t>
            </a:r>
            <a:r>
              <a:rPr lang="fr-FR" sz="1600" dirty="0">
                <a:solidFill>
                  <a:schemeClr val="tx1">
                    <a:lumMod val="5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: dépôt, consultation, message d’un professionnel... </a:t>
            </a:r>
            <a:endParaRPr lang="fr-FR" sz="1600" b="1" dirty="0">
              <a:solidFill>
                <a:srgbClr val="DF268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902798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AC6AA162-C40A-4A15-926D-123DF19B17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13517" y="6465"/>
            <a:ext cx="8588163" cy="1143502"/>
          </a:xfrm>
        </p:spPr>
        <p:txBody>
          <a:bodyPr/>
          <a:lstStyle/>
          <a:p>
            <a:r>
              <a:rPr lang="fr-FR">
                <a:latin typeface="Calibri"/>
                <a:cs typeface="Calibri"/>
              </a:rPr>
              <a:t>Quels avantages pour la prise en charge des usagers ?</a:t>
            </a:r>
          </a:p>
        </p:txBody>
      </p:sp>
      <p:sp>
        <p:nvSpPr>
          <p:cNvPr id="46" name="Rectangle 45"/>
          <p:cNvSpPr/>
          <p:nvPr/>
        </p:nvSpPr>
        <p:spPr>
          <a:xfrm>
            <a:off x="8328733" y="2418886"/>
            <a:ext cx="3600000" cy="2838366"/>
          </a:xfrm>
          <a:prstGeom prst="rect">
            <a:avLst/>
          </a:prstGeom>
          <a:noFill/>
          <a:ln w="9525" cap="flat" cmpd="sng" algn="ctr">
            <a:noFill/>
            <a:prstDash val="lgDashDot"/>
          </a:ln>
          <a:effectLst/>
        </p:spPr>
        <p:txBody>
          <a:bodyPr lIns="91440" tIns="45720" rIns="91440" bIns="45720" rtlCol="0" anchor="ctr"/>
          <a:lstStyle/>
          <a:p>
            <a:pPr algn="just">
              <a:buClr>
                <a:srgbClr val="000000"/>
              </a:buClr>
              <a:buFont typeface="Arial"/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✅ Une meilleure coordination entre les acteurs médico-sociaux et sanitaires</a:t>
            </a:r>
          </a:p>
          <a:p>
            <a:pPr algn="just">
              <a:buClr>
                <a:srgbClr val="000000"/>
              </a:buClr>
              <a:buFont typeface="Arial"/>
              <a:defRPr/>
            </a:pPr>
            <a:endParaRPr kumimoji="0" lang="fr-FR" sz="1600" b="1" i="0" u="none" strike="noStrike" kern="0" cap="none" spc="0" normalizeH="0" baseline="0" noProof="0" dirty="0">
              <a:ln>
                <a:noFill/>
              </a:ln>
              <a:solidFill>
                <a:srgbClr val="006AB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2700" algn="just">
              <a:spcBef>
                <a:spcPts val="35"/>
              </a:spcBef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🔎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Exemple : les professionnels autorisés accèdent 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aux informations nécessaires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pour 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adapter l’accompagnement global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de la personne (projet personnalisé, bilans sociaux, évaluations). </a:t>
            </a:r>
          </a:p>
          <a:p>
            <a:pPr marL="12700" algn="just">
              <a:spcBef>
                <a:spcPts val="35"/>
              </a:spcBef>
            </a:pPr>
            <a:endParaRPr lang="fr-FR" sz="1400" kern="0" dirty="0">
              <a:solidFill>
                <a:schemeClr val="tx2"/>
              </a:solidFill>
              <a:latin typeface="Calibri"/>
              <a:cs typeface="Calibri"/>
              <a:sym typeface="Arial"/>
            </a:endParaRPr>
          </a:p>
          <a:p>
            <a:pPr marL="12700" algn="just">
              <a:spcBef>
                <a:spcPts val="35"/>
              </a:spcBef>
            </a:pPr>
            <a:r>
              <a:rPr lang="fr-FR" sz="1400" kern="0" dirty="0">
                <a:solidFill>
                  <a:schemeClr val="tx2"/>
                </a:solidFill>
                <a:latin typeface="Calibri"/>
                <a:cs typeface="Calibri"/>
                <a:sym typeface="Arial"/>
              </a:rPr>
              <a:t>C</a:t>
            </a:r>
            <a:r>
              <a:rPr kumimoji="0" lang="fr-FR" sz="1400" b="0" i="0" u="none" strike="noStrike" kern="0" cap="none" spc="0" normalizeH="0" baseline="0" noProof="0" dirty="0" err="1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ela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 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réduit les doublons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,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 améliore la communication entre établissements et services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(ESMS, DAC, hôpital, officine) et favorise un 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suivi plus fluide et continu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.</a:t>
            </a:r>
            <a:endParaRPr kumimoji="0" lang="fr-FR" sz="1400" b="1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cs typeface="Calibri"/>
              <a:sym typeface="Arial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4498569" y="2418886"/>
            <a:ext cx="3600000" cy="2713035"/>
          </a:xfrm>
          <a:prstGeom prst="rect">
            <a:avLst/>
          </a:prstGeom>
          <a:noFill/>
          <a:ln w="9525" cap="flat" cmpd="sng" algn="ctr">
            <a:noFill/>
            <a:prstDash val="lgDashDot"/>
          </a:ln>
          <a:effectLst/>
        </p:spPr>
        <p:txBody>
          <a:bodyPr lIns="91440" tIns="45720" rIns="91440" bIns="45720" rtlCol="0" anchor="ctr"/>
          <a:lstStyle/>
          <a:p>
            <a:pPr algn="just">
              <a:buClr>
                <a:srgbClr val="000000"/>
              </a:buClr>
              <a:defRPr/>
            </a:pPr>
            <a:r>
              <a:rPr kumimoji="0" lang="fr-FR" sz="1600" b="1" i="0" u="none" strike="noStrike" kern="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✅ Un meilleur contrôle sur ses données et documents de santé </a:t>
            </a:r>
            <a:endParaRPr lang="fr-FR" sz="1600" b="1" kern="0" dirty="0">
              <a:solidFill>
                <a:srgbClr val="DF2680"/>
              </a:solidFill>
              <a:latin typeface="Calibri"/>
              <a:cs typeface="Calibri"/>
            </a:endParaRPr>
          </a:p>
          <a:p>
            <a:pPr marL="0" marR="0" lvl="0" indent="0" algn="just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fr-FR" sz="1600" b="1" i="0" u="none" strike="noStrike" kern="0" cap="none" spc="0" normalizeH="0" baseline="0" noProof="0" dirty="0">
              <a:ln>
                <a:noFill/>
              </a:ln>
              <a:solidFill>
                <a:srgbClr val="006AB2"/>
              </a:solidFill>
              <a:effectLst/>
              <a:uLnTx/>
              <a:uFillTx/>
              <a:latin typeface="Calibri" panose="020F0502020204030204" pitchFamily="34" charset="0"/>
              <a:cs typeface="Calibri" panose="020F0502020204030204" pitchFamily="34" charset="0"/>
              <a:sym typeface="Arial"/>
            </a:endParaRPr>
          </a:p>
          <a:p>
            <a:pPr marL="12065" marR="5080" algn="just">
              <a:spcBef>
                <a:spcPts val="100"/>
              </a:spcBef>
              <a:tabLst>
                <a:tab pos="242570" algn="l"/>
              </a:tabLst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DF2680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🔎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rgbClr val="006AB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Exemple : je choisis 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quels professionnels 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peuvent consulter mes informations et je peux ajouter des </a:t>
            </a:r>
            <a:r>
              <a:rPr kumimoji="0" lang="fr-FR" sz="1400" b="1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données personnelles</a:t>
            </a: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 importantes (habitudes de vie, allergies, directives anticipées). </a:t>
            </a:r>
          </a:p>
          <a:p>
            <a:pPr marL="12065" marR="5080" algn="just">
              <a:spcBef>
                <a:spcPts val="100"/>
              </a:spcBef>
              <a:tabLst>
                <a:tab pos="242570" algn="l"/>
              </a:tabLst>
            </a:pPr>
            <a:endParaRPr kumimoji="0" lang="fr-FR" sz="1400" b="0" i="0" u="none" strike="noStrike" kern="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Calibri"/>
              <a:cs typeface="Calibri"/>
              <a:sym typeface="Arial"/>
            </a:endParaRPr>
          </a:p>
          <a:p>
            <a:pPr marL="12065" marR="5080" algn="just">
              <a:spcBef>
                <a:spcPts val="100"/>
              </a:spcBef>
              <a:tabLst>
                <a:tab pos="242570" algn="l"/>
              </a:tabLst>
            </a:pPr>
            <a:r>
              <a:rPr kumimoji="0" lang="fr-FR" sz="14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Calibri"/>
                <a:cs typeface="Calibri"/>
                <a:sym typeface="Arial"/>
              </a:rPr>
              <a:t>Je suis informé dès qu’un professionnel accède à Mon Espace Santé, ce qui garantit transparence et confidentialité.</a:t>
            </a:r>
            <a:endParaRPr lang="fr-FR" sz="1400" u="none" strike="noStrike" kern="0" cap="none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Helvetica Neue"/>
              <a:ea typeface="Calibri" panose="020F0502020204030204" pitchFamily="34" charset="0"/>
              <a:cs typeface="Calibri"/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-4921" y="1714962"/>
            <a:ext cx="12257480" cy="601344"/>
          </a:xfrm>
          <a:prstGeom prst="rect">
            <a:avLst/>
          </a:prstGeom>
          <a:solidFill>
            <a:srgbClr val="FFD9EC">
              <a:alpha val="30196"/>
            </a:srgbClr>
          </a:solidFill>
          <a:ln w="25400" cap="flat" cmpd="sng" algn="ctr">
            <a:noFill/>
            <a:prstDash val="solid"/>
          </a:ln>
          <a:effectLst/>
        </p:spPr>
        <p:txBody>
          <a:bodyPr lIns="91440" tIns="45720" rIns="91440" bIns="45720" rtlCol="0" anchor="ctr"/>
          <a:lstStyle/>
          <a:p>
            <a:pPr algn="ctr">
              <a:buClr>
                <a:srgbClr val="000000"/>
              </a:buClr>
            </a:pPr>
            <a:r>
              <a:rPr lang="fr-FR" b="1" kern="0">
                <a:latin typeface="Calibri"/>
                <a:cs typeface="Calibri"/>
                <a:sym typeface="Arial"/>
              </a:rPr>
              <a:t>Améliorer la qualité de la prise en charge de l’usager grâce à une vision globale de son parcours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45530D-AEFF-9C88-9314-6F1D72C3D8E2}"/>
              </a:ext>
            </a:extLst>
          </p:cNvPr>
          <p:cNvSpPr txBox="1"/>
          <p:nvPr/>
        </p:nvSpPr>
        <p:spPr>
          <a:xfrm>
            <a:off x="127919" y="2418886"/>
            <a:ext cx="4186517" cy="30521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fromWordArt="0" anchor="ctr" anchorCtr="0" forceAA="0" compatLnSpc="1">
            <a:prstTxWarp prst="textNoShape">
              <a:avLst/>
            </a:prstTxWarp>
            <a:spAutoFit/>
          </a:bodyPr>
          <a:lstStyle/>
          <a:p>
            <a:pPr algn="just" defTabSz="2438338" hangingPunct="0">
              <a:lnSpc>
                <a:spcPts val="1950"/>
              </a:lnSpc>
            </a:pPr>
            <a:r>
              <a:rPr lang="fr-FR" sz="1600" b="1" dirty="0">
                <a:solidFill>
                  <a:srgbClr val="E94190"/>
                </a:solidFill>
                <a:latin typeface="Calibri"/>
                <a:cs typeface="Segoe UI"/>
              </a:rPr>
              <a:t>✅ Mon espace santé centralise mes informations médicales et médico-sociales</a:t>
            </a:r>
            <a:endParaRPr lang="en-US" sz="1600" dirty="0">
              <a:solidFill>
                <a:srgbClr val="5E5E5E"/>
              </a:solidFill>
              <a:latin typeface="Calibri"/>
              <a:cs typeface="Segoe UI"/>
            </a:endParaRPr>
          </a:p>
          <a:p>
            <a:pPr algn="just" defTabSz="2438338" hangingPunct="0">
              <a:lnSpc>
                <a:spcPts val="1950"/>
              </a:lnSpc>
            </a:pPr>
            <a:r>
              <a:rPr lang="fr-FR" sz="1600" dirty="0">
                <a:solidFill>
                  <a:srgbClr val="5E5E5E"/>
                </a:solidFill>
                <a:latin typeface="Calibri"/>
                <a:cs typeface="Segoe UI"/>
              </a:rPr>
              <a:t>​</a:t>
            </a:r>
          </a:p>
          <a:p>
            <a:pPr algn="just" defTabSz="2438338" hangingPunct="0">
              <a:lnSpc>
                <a:spcPts val="1650"/>
              </a:lnSpc>
            </a:pPr>
            <a:r>
              <a:rPr lang="fr-FR" sz="1600" dirty="0">
                <a:solidFill>
                  <a:srgbClr val="E94190"/>
                </a:solidFill>
                <a:latin typeface="Calibri"/>
                <a:cs typeface="Segoe UI"/>
              </a:rPr>
              <a:t>🔎 </a:t>
            </a:r>
            <a:r>
              <a:rPr lang="fr-FR" sz="1400" dirty="0">
                <a:solidFill>
                  <a:srgbClr val="5E5E5E"/>
                </a:solidFill>
                <a:latin typeface="Calibri"/>
                <a:cs typeface="Segoe UI"/>
              </a:rPr>
              <a:t>Exemple : </a:t>
            </a:r>
            <a:r>
              <a:rPr lang="en-US" sz="1400" dirty="0">
                <a:solidFill>
                  <a:srgbClr val="5E5E5E"/>
                </a:solidFill>
                <a:latin typeface="Calibri"/>
                <a:cs typeface="Segoe UI"/>
              </a:rPr>
              <a:t>​l</a:t>
            </a:r>
            <a:r>
              <a:rPr lang="fr-FR" sz="1400" dirty="0">
                <a:solidFill>
                  <a:srgbClr val="5E5E5E"/>
                </a:solidFill>
                <a:latin typeface="Calibri"/>
                <a:cs typeface="Segoe UI"/>
              </a:rPr>
              <a:t>es </a:t>
            </a:r>
            <a:r>
              <a:rPr lang="fr-FR" sz="1400" b="1" dirty="0">
                <a:solidFill>
                  <a:srgbClr val="5E5E5E"/>
                </a:solidFill>
                <a:latin typeface="Calibri"/>
                <a:cs typeface="Segoe UI"/>
              </a:rPr>
              <a:t>comptes rendus médicaux, ordonnances </a:t>
            </a:r>
            <a:r>
              <a:rPr lang="fr-FR" sz="1400" dirty="0">
                <a:solidFill>
                  <a:srgbClr val="5E5E5E"/>
                </a:solidFill>
                <a:latin typeface="Calibri"/>
                <a:cs typeface="Segoe UI"/>
              </a:rPr>
              <a:t>et </a:t>
            </a:r>
            <a:r>
              <a:rPr lang="fr-FR" sz="1400" b="1" dirty="0">
                <a:solidFill>
                  <a:srgbClr val="5E5E5E"/>
                </a:solidFill>
                <a:latin typeface="Calibri"/>
                <a:cs typeface="Segoe UI"/>
              </a:rPr>
              <a:t>documents sociaux </a:t>
            </a:r>
            <a:r>
              <a:rPr lang="fr-FR" sz="1400" dirty="0">
                <a:solidFill>
                  <a:srgbClr val="5E5E5E"/>
                </a:solidFill>
                <a:latin typeface="Calibri"/>
                <a:cs typeface="Segoe UI"/>
              </a:rPr>
              <a:t>(projet personnalisé, lettre de liaison, attestation de résidence, DLU, fiche contacts d’urgence)  sont regroupés dans un espace unique, accessible 24h/24. </a:t>
            </a:r>
          </a:p>
          <a:p>
            <a:pPr algn="just" defTabSz="2438338">
              <a:lnSpc>
                <a:spcPts val="1650"/>
              </a:lnSpc>
            </a:pPr>
            <a:endParaRPr lang="fr-FR" sz="1400" dirty="0">
              <a:solidFill>
                <a:srgbClr val="5E5E5E"/>
              </a:solidFill>
              <a:latin typeface="Calibri"/>
              <a:cs typeface="Segoe UI"/>
            </a:endParaRPr>
          </a:p>
          <a:p>
            <a:pPr algn="just" defTabSz="2438338">
              <a:lnSpc>
                <a:spcPts val="1650"/>
              </a:lnSpc>
            </a:pPr>
            <a:r>
              <a:rPr lang="fr-FR" sz="1400" dirty="0">
                <a:solidFill>
                  <a:srgbClr val="5E5E5E"/>
                </a:solidFill>
                <a:latin typeface="Calibri"/>
                <a:cs typeface="Segoe UI"/>
              </a:rPr>
              <a:t>Cela facilite la </a:t>
            </a:r>
            <a:r>
              <a:rPr lang="fr-FR" sz="1400" b="1" dirty="0">
                <a:solidFill>
                  <a:srgbClr val="5E5E5E"/>
                </a:solidFill>
                <a:latin typeface="Calibri"/>
                <a:cs typeface="Segoe UI"/>
              </a:rPr>
              <a:t>continuité de l’accompagnement </a:t>
            </a:r>
            <a:r>
              <a:rPr lang="fr-FR" sz="1400" dirty="0">
                <a:solidFill>
                  <a:srgbClr val="5E5E5E"/>
                </a:solidFill>
                <a:latin typeface="Calibri"/>
                <a:cs typeface="Segoe UI"/>
              </a:rPr>
              <a:t>et évite la </a:t>
            </a:r>
            <a:r>
              <a:rPr lang="fr-FR" sz="1400" b="1" dirty="0">
                <a:solidFill>
                  <a:srgbClr val="5E5E5E"/>
                </a:solidFill>
                <a:latin typeface="Calibri"/>
                <a:cs typeface="Segoe UI"/>
              </a:rPr>
              <a:t>perte d’informations </a:t>
            </a:r>
            <a:r>
              <a:rPr lang="fr-FR" sz="1400" dirty="0">
                <a:solidFill>
                  <a:srgbClr val="5E5E5E"/>
                </a:solidFill>
                <a:latin typeface="Calibri"/>
                <a:cs typeface="Segoe UI"/>
              </a:rPr>
              <a:t>importantes pour la prise en charge.​</a:t>
            </a:r>
            <a:endParaRPr lang="fr-FR" dirty="0"/>
          </a:p>
          <a:p>
            <a:pPr algn="just" defTabSz="2438338" hangingPunct="0">
              <a:lnSpc>
                <a:spcPts val="1650"/>
              </a:lnSpc>
            </a:pPr>
            <a:endParaRPr lang="fr-FR" sz="1400" dirty="0">
              <a:solidFill>
                <a:srgbClr val="5E5E5E"/>
              </a:solidFill>
              <a:latin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9730441"/>
      </p:ext>
    </p:extLst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.oZbb0sXNdu8BCibsgsUw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2. Slide Titl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3. Subtitl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Slide Number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.oZbb0sXNdu8BCibsgsUw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HAPENAME" val="5. Source"/>
</p:tagLst>
</file>

<file path=ppt/theme/theme1.xml><?xml version="1.0" encoding="utf-8"?>
<a:theme xmlns:a="http://schemas.openxmlformats.org/drawingml/2006/main" name="21_BasicWhite">
  <a:themeElements>
    <a:clrScheme name="21_BasicWhite">
      <a:dk1>
        <a:srgbClr val="5E5E5E"/>
      </a:dk1>
      <a:lt1>
        <a:srgbClr val="FFFFFF"/>
      </a:lt1>
      <a:dk2>
        <a:srgbClr val="5E5E5E"/>
      </a:dk2>
      <a:lt2>
        <a:srgbClr val="D5D5D5"/>
      </a:lt2>
      <a:accent1>
        <a:srgbClr val="00A2FF"/>
      </a:accent1>
      <a:accent2>
        <a:srgbClr val="16E7CF"/>
      </a:accent2>
      <a:accent3>
        <a:srgbClr val="61D836"/>
      </a:accent3>
      <a:accent4>
        <a:srgbClr val="FFD932"/>
      </a:accent4>
      <a:accent5>
        <a:srgbClr val="FF644E"/>
      </a:accent5>
      <a:accent6>
        <a:srgbClr val="FF42A1"/>
      </a:accent6>
      <a:hlink>
        <a:srgbClr val="0000FF"/>
      </a:hlink>
      <a:folHlink>
        <a:srgbClr val="FF00FF"/>
      </a:folHlink>
    </a:clrScheme>
    <a:fontScheme name="21_BasicWhite">
      <a:majorFont>
        <a:latin typeface="Arial"/>
        <a:ea typeface="Arial"/>
        <a:cs typeface="Arial"/>
      </a:majorFont>
      <a:minorFont>
        <a:latin typeface="Helvetica Neue"/>
        <a:ea typeface="Helvetica Neue"/>
        <a:cs typeface="Helvetica Neue"/>
      </a:minorFont>
    </a:fontScheme>
    <a:fmtScheme name="21_Basic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000000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Medium"/>
            <a:ea typeface="Helvetica Neue Medium"/>
            <a:cs typeface="Helvetica Neue Medium"/>
            <a:sym typeface="Helvetica Neue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2438338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5E5E5E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1.0.potx" id="{046AEC7F-5DB4-44B6-A50C-9FA15DF61FA5}" vid="{2AF0C4E7-F5AC-4D9E-94F0-C494F2C0CD47}"/>
    </a:ext>
  </a:extLst>
</a:theme>
</file>

<file path=ppt/theme/theme3.xml><?xml version="1.0" encoding="utf-8"?>
<a:theme xmlns:a="http://schemas.openxmlformats.org/drawingml/2006/main" name="ANS_THEME STANDARD_V1.0">
  <a:themeElements>
    <a:clrScheme name="ASIP_COULEURS STANDARD_V1.0">
      <a:dk1>
        <a:sysClr val="windowText" lastClr="000000"/>
      </a:dk1>
      <a:lt1>
        <a:sysClr val="window" lastClr="FFFFFF"/>
      </a:lt1>
      <a:dk2>
        <a:srgbClr val="006AB2"/>
      </a:dk2>
      <a:lt2>
        <a:srgbClr val="C7C0BA"/>
      </a:lt2>
      <a:accent1>
        <a:srgbClr val="00A1E0"/>
      </a:accent1>
      <a:accent2>
        <a:srgbClr val="95C23D"/>
      </a:accent2>
      <a:accent3>
        <a:srgbClr val="F7D700"/>
      </a:accent3>
      <a:accent4>
        <a:srgbClr val="FF9900"/>
      </a:accent4>
      <a:accent5>
        <a:srgbClr val="E94190"/>
      </a:accent5>
      <a:accent6>
        <a:srgbClr val="B51621"/>
      </a:accent6>
      <a:hlink>
        <a:srgbClr val="00A1E0"/>
      </a:hlink>
      <a:folHlink>
        <a:srgbClr val="E2001A"/>
      </a:folHlink>
    </a:clrScheme>
    <a:fontScheme name="ASIP_POL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rtlCol="0" anchor="ctr"/>
      <a:lstStyle>
        <a:defPPr algn="ctr">
          <a:defRPr sz="1800" dirty="0" smtClean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>
          <a:solidFill>
            <a:schemeClr val="tx2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72000" tIns="108000" rIns="72000" bIns="108000" rtlCol="0" anchor="ctr" anchorCtr="0">
        <a:normAutofit/>
      </a:bodyPr>
      <a:lstStyle>
        <a:defPPr algn="ctr">
          <a:defRPr sz="1500" dirty="0" err="1" smtClean="0">
            <a:solidFill>
              <a:srgbClr val="575757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ANS_MOD_STANDARD_POWERPOINT_V1.0.potx" id="{046AEC7F-5DB4-44B6-A50C-9FA15DF61FA5}" vid="{2AF0C4E7-F5AC-4D9E-94F0-C494F2C0CD47}"/>
    </a:ext>
  </a:extLst>
</a:theme>
</file>

<file path=ppt/theme/theme4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a7cc02-f579-403b-9706-1a34385f9866">
      <Terms xmlns="http://schemas.microsoft.com/office/infopath/2007/PartnerControls"/>
    </lcf76f155ced4ddcb4097134ff3c332f>
    <TaxCatchAll xmlns="4b654bf5-04c1-4fe8-98fa-e122cb0f18bf" xsi:nil="true"/>
    <MediaLengthInSeconds xmlns="01a7cc02-f579-403b-9706-1a34385f9866" xsi:nil="true"/>
    <Miseenprod xmlns="01a7cc02-f579-403b-9706-1a34385f9866" xsi:nil="true"/>
    <P_x00e9_riodepr_x00e9_vue xmlns="01a7cc02-f579-403b-9706-1a34385f9866" xsi:nil="true"/>
    <Tempsestim_x00e9_ xmlns="01a7cc02-f579-403b-9706-1a34385f9866" xsi:nil="true"/>
    <Demandefaitepar xmlns="01a7cc02-f579-403b-9706-1a34385f9866">
      <UserInfo>
        <DisplayName/>
        <AccountId xsi:nil="true"/>
        <AccountType/>
      </UserInfo>
    </Demandefaitepar>
    <Formation xmlns="01a7cc02-f579-403b-9706-1a34385f9866" xsi:nil="true"/>
    <Datebutoirpr_x00e9_prod xmlns="01a7cc02-f579-403b-9706-1a34385f9866" xsi:nil="true"/>
    <Etatdelademande xmlns="01a7cc02-f579-403b-9706-1a34385f9866" xsi:nil="true"/>
    <Commentaire xmlns="01a7cc02-f579-403b-9706-1a34385f9866" xsi:nil="true"/>
    <Th_x00e8_me xmlns="01a7cc02-f579-403b-9706-1a34385f986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E25ADDDAC98D43B45461BA867E41CA" ma:contentTypeVersion="23" ma:contentTypeDescription="Crée un document." ma:contentTypeScope="" ma:versionID="aad1afdf7b6e10e108cd127841412408">
  <xsd:schema xmlns:xsd="http://www.w3.org/2001/XMLSchema" xmlns:xs="http://www.w3.org/2001/XMLSchema" xmlns:p="http://schemas.microsoft.com/office/2006/metadata/properties" xmlns:ns2="01a7cc02-f579-403b-9706-1a34385f9866" xmlns:ns3="4b654bf5-04c1-4fe8-98fa-e122cb0f18bf" targetNamespace="http://schemas.microsoft.com/office/2006/metadata/properties" ma:root="true" ma:fieldsID="867da8afb0bd5e12fada42e8142d4836" ns2:_="" ns3:_="">
    <xsd:import namespace="01a7cc02-f579-403b-9706-1a34385f9866"/>
    <xsd:import namespace="4b654bf5-04c1-4fe8-98fa-e122cb0f18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  <xsd:element ref="ns2:Th_x00e8_me" minOccurs="0"/>
                <xsd:element ref="ns2:P_x00e9_riodepr_x00e9_vue" minOccurs="0"/>
                <xsd:element ref="ns2:Tempsestim_x00e9_" minOccurs="0"/>
                <xsd:element ref="ns2:Demandefaitepar" minOccurs="0"/>
                <xsd:element ref="ns2:Datebutoirpr_x00e9_prod" minOccurs="0"/>
                <xsd:element ref="ns2:Etatdelademande" minOccurs="0"/>
                <xsd:element ref="ns2:Miseenprod" minOccurs="0"/>
                <xsd:element ref="ns2:Commentaire" minOccurs="0"/>
                <xsd:element ref="ns2:Form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a7cc02-f579-403b-9706-1a34385f98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27b0ebcd-6f27-4f07-8134-dc73aee9a9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  <xsd:element name="Th_x00e8_me" ma:index="22" nillable="true" ma:displayName="Thème" ma:format="Dropdown" ma:internalName="Th_x00e8_me">
      <xsd:simpleType>
        <xsd:restriction base="dms:Text">
          <xsd:maxLength value="255"/>
        </xsd:restriction>
      </xsd:simpleType>
    </xsd:element>
    <xsd:element name="P_x00e9_riodepr_x00e9_vue" ma:index="23" nillable="true" ma:displayName="Période prévue" ma:format="Dropdown" ma:internalName="P_x00e9_riodepr_x00e9_vue">
      <xsd:simpleType>
        <xsd:restriction base="dms:Text">
          <xsd:maxLength value="255"/>
        </xsd:restriction>
      </xsd:simpleType>
    </xsd:element>
    <xsd:element name="Tempsestim_x00e9_" ma:index="24" nillable="true" ma:displayName="Temps estimé" ma:format="Dropdown" ma:internalName="Tempsestim_x00e9_">
      <xsd:simpleType>
        <xsd:union memberTypes="dms:Text">
          <xsd:simpleType>
            <xsd:restriction base="dms:Choice">
              <xsd:enumeration value="0.5 jour"/>
              <xsd:enumeration value="1 jour"/>
              <xsd:enumeration value="2 jours"/>
              <xsd:enumeration value="5 jours"/>
              <xsd:enumeration value="10 jours"/>
            </xsd:restriction>
          </xsd:simpleType>
        </xsd:union>
      </xsd:simpleType>
    </xsd:element>
    <xsd:element name="Demandefaitepar" ma:index="25" nillable="true" ma:displayName="Demande faite par" ma:format="Dropdown" ma:list="UserInfo" ma:SharePointGroup="0" ma:internalName="Demandefaitepa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atebutoirpr_x00e9_prod" ma:index="26" nillable="true" ma:displayName="Date butoir préprod" ma:format="DateOnly" ma:internalName="Datebutoirpr_x00e9_prod">
      <xsd:simpleType>
        <xsd:restriction base="dms:DateTime"/>
      </xsd:simpleType>
    </xsd:element>
    <xsd:element name="Etatdelademande" ma:index="27" nillable="true" ma:displayName="Etat de la demande" ma:format="Dropdown" ma:internalName="Etatdelademande">
      <xsd:simpleType>
        <xsd:restriction base="dms:Choice">
          <xsd:enumeration value="Prévision"/>
          <xsd:enumeration value="A traiter"/>
          <xsd:enumeration value="En cours préprod"/>
          <xsd:enumeration value="Préprod OK"/>
          <xsd:enumeration value="Validé pour prod"/>
          <xsd:enumeration value="En cours prod"/>
          <xsd:enumeration value="Prod ok"/>
        </xsd:restriction>
      </xsd:simpleType>
    </xsd:element>
    <xsd:element name="Miseenprod" ma:index="28" nillable="true" ma:displayName="Mise en prod" ma:format="DateOnly" ma:internalName="Miseenprod">
      <xsd:simpleType>
        <xsd:restriction base="dms:DateTime"/>
      </xsd:simpleType>
    </xsd:element>
    <xsd:element name="Commentaire" ma:index="29" nillable="true" ma:displayName="Commentaire" ma:format="Dropdown" ma:internalName="Commentaire">
      <xsd:simpleType>
        <xsd:restriction base="dms:Text">
          <xsd:maxLength value="255"/>
        </xsd:restriction>
      </xsd:simpleType>
    </xsd:element>
    <xsd:element name="Formation" ma:index="30" nillable="true" ma:displayName="Formation" ma:format="Dropdown" ma:internalName="Formation">
      <xsd:simpleType>
        <xsd:restriction base="dms:Choice">
          <xsd:enumeration value="A faire"/>
          <xsd:enumeration value="Fait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654bf5-04c1-4fe8-98fa-e122cb0f18bf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ce2a7694-8266-4df6-a6f9-b73adb19123d}" ma:internalName="TaxCatchAll" ma:showField="CatchAllData" ma:web="4b654bf5-04c1-4fe8-98fa-e122cb0f18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CB6E860-3DDB-4AD5-8914-F021A43EBB7F}">
  <ds:schemaRefs>
    <ds:schemaRef ds:uri="http://schemas.microsoft.com/sharepoint/v3"/>
    <ds:schemaRef ds:uri="http://purl.org/dc/dcmitype/"/>
    <ds:schemaRef ds:uri="http://schemas.microsoft.com/office/2006/documentManagement/types"/>
    <ds:schemaRef ds:uri="c4c48032-22c6-442a-abd9-fcbfb449e040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f6ca01e7-bd19-41f1-999c-e032ef5104c3"/>
    <ds:schemaRef ds:uri="http://schemas.microsoft.com/office/2006/metadata/properties"/>
    <ds:schemaRef ds:uri="http://purl.org/dc/terms/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0AF1929F-A650-45F6-BA6C-9A8EA2317541}"/>
</file>

<file path=customXml/itemProps3.xml><?xml version="1.0" encoding="utf-8"?>
<ds:datastoreItem xmlns:ds="http://schemas.openxmlformats.org/officeDocument/2006/customXml" ds:itemID="{3B80EC37-D442-48E7-9A4E-FF44B278C498}"/>
</file>

<file path=docMetadata/LabelInfo.xml><?xml version="1.0" encoding="utf-8"?>
<clbl:labelList xmlns:clbl="http://schemas.microsoft.com/office/2020/mipLabelMetadata">
  <clbl:label id="{fe9645ce-24f7-4fa7-847c-11dc6037a35a}" enabled="1" method="Standard" siteId="{b9e9ed43-edf4-4755-925b-76f18f50dbe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444</TotalTime>
  <Words>1252</Words>
  <Application>Microsoft Office PowerPoint</Application>
  <PresentationFormat>Grand écran</PresentationFormat>
  <Paragraphs>102</Paragraphs>
  <Slides>11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3</vt:i4>
      </vt:variant>
      <vt:variant>
        <vt:lpstr>Titres des diapositives</vt:lpstr>
      </vt:variant>
      <vt:variant>
        <vt:i4>11</vt:i4>
      </vt:variant>
    </vt:vector>
  </HeadingPairs>
  <TitlesOfParts>
    <vt:vector size="14" baseType="lpstr">
      <vt:lpstr>21_BasicWhite</vt:lpstr>
      <vt:lpstr>ANS_THEME STANDARD_V1.0</vt:lpstr>
      <vt:lpstr>ANS_THEME STANDARD_V1.0</vt:lpstr>
      <vt:lpstr>PRESENTATION DE MON ESPACE SANTE CONSEIL DE VIE Sociale</vt:lpstr>
      <vt:lpstr>Présentation PowerPoint</vt:lpstr>
      <vt:lpstr>Présentation PowerPoint</vt:lpstr>
      <vt:lpstr>Qu’est-ce Mon espace santé ?</vt:lpstr>
      <vt:lpstr>Présentation PowerPoint</vt:lpstr>
      <vt:lpstr>Les fonctionnalités de Mon espace santé</vt:lpstr>
      <vt:lpstr>En tant que professionnel, que pouvez-vous faire avec Mon espace santé ?</vt:lpstr>
      <vt:lpstr>En tant qu’usager, qu’est-ce que je peux faire avec Mon espace santé ?</vt:lpstr>
      <vt:lpstr>Quels avantages pour la prise en charge des usagers ?</vt:lpstr>
      <vt:lpstr>Présentation PowerPoint</vt:lpstr>
      <vt:lpstr>Les prochaines étapes au sein de l’établissement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Mon espace santé</dc:title>
  <dc:subject>MES; SUN-ES</dc:subject>
  <dc:creator>DNS;DGOS;ANS</dc:creator>
  <cp:keywords>MES;SUN-ES</cp:keywords>
  <cp:lastModifiedBy>Steve Ehemba</cp:lastModifiedBy>
  <cp:revision>13</cp:revision>
  <dcterms:created xsi:type="dcterms:W3CDTF">2021-04-23T16:50:34Z</dcterms:created>
  <dcterms:modified xsi:type="dcterms:W3CDTF">2025-12-02T13:43:20Z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0x0101001AE25ADDDAC98D43B45461BA867E41CA</vt:lpwstr>
  </property>
  <property fmtid="{D5CDD505-2E9C-101B-9397-08002B2CF9AE}" pid="3" name="MediaServiceImageTags">
    <vt:lpwstr/>
  </property>
  <property fmtid="{D5CDD505-2E9C-101B-9397-08002B2CF9AE}" pid="4" name="MSIP_Label_7bd1f144-26ac-4410-8fdb-05c7de218e82_Enabled">
    <vt:lpwstr>true</vt:lpwstr>
  </property>
  <property fmtid="{D5CDD505-2E9C-101B-9397-08002B2CF9AE}" pid="5" name="MSIP_Label_7bd1f144-26ac-4410-8fdb-05c7de218e82_SetDate">
    <vt:lpwstr>2022-12-02T17:12:53Z</vt:lpwstr>
  </property>
  <property fmtid="{D5CDD505-2E9C-101B-9397-08002B2CF9AE}" pid="6" name="MSIP_Label_7bd1f144-26ac-4410-8fdb-05c7de218e82_Method">
    <vt:lpwstr>Standard</vt:lpwstr>
  </property>
  <property fmtid="{D5CDD505-2E9C-101B-9397-08002B2CF9AE}" pid="7" name="MSIP_Label_7bd1f144-26ac-4410-8fdb-05c7de218e82_Name">
    <vt:lpwstr>FR Usage restreint</vt:lpwstr>
  </property>
  <property fmtid="{D5CDD505-2E9C-101B-9397-08002B2CF9AE}" pid="8" name="MSIP_Label_7bd1f144-26ac-4410-8fdb-05c7de218e82_SiteId">
    <vt:lpwstr>8b87af7d-8647-4dc7-8df4-5f69a2011bb5</vt:lpwstr>
  </property>
  <property fmtid="{D5CDD505-2E9C-101B-9397-08002B2CF9AE}" pid="9" name="MSIP_Label_7bd1f144-26ac-4410-8fdb-05c7de218e82_ActionId">
    <vt:lpwstr>1037e3d7-286c-4d5d-a46f-50bd216b0caf</vt:lpwstr>
  </property>
  <property fmtid="{D5CDD505-2E9C-101B-9397-08002B2CF9AE}" pid="10" name="MSIP_Label_7bd1f144-26ac-4410-8fdb-05c7de218e82_ContentBits">
    <vt:lpwstr>3</vt:lpwstr>
  </property>
  <property fmtid="{D5CDD505-2E9C-101B-9397-08002B2CF9AE}" pid="11" name="Catégorie Documentaire">
    <vt:lpwstr/>
  </property>
  <property fmtid="{D5CDD505-2E9C-101B-9397-08002B2CF9AE}" pid="12" name="Order">
    <vt:r8>100</vt:r8>
  </property>
  <property fmtid="{D5CDD505-2E9C-101B-9397-08002B2CF9AE}" pid="13" name="Marché">
    <vt:lpwstr/>
  </property>
  <property fmtid="{D5CDD505-2E9C-101B-9397-08002B2CF9AE}" pid="14" name="Projet">
    <vt:lpwstr/>
  </property>
  <property fmtid="{D5CDD505-2E9C-101B-9397-08002B2CF9AE}" pid="15" name="Type de document ANS">
    <vt:lpwstr/>
  </property>
  <property fmtid="{D5CDD505-2E9C-101B-9397-08002B2CF9AE}" pid="16" name="Sort Final (Archivage)1">
    <vt:lpwstr/>
  </property>
  <property fmtid="{D5CDD505-2E9C-101B-9397-08002B2CF9AE}" pid="17" name="Direction / Service">
    <vt:lpwstr/>
  </property>
  <property fmtid="{D5CDD505-2E9C-101B-9397-08002B2CF9AE}" pid="18" name="Version Applicative0">
    <vt:lpwstr/>
  </property>
  <property fmtid="{D5CDD505-2E9C-101B-9397-08002B2CF9AE}" pid="19" name="Statut du document">
    <vt:lpwstr/>
  </property>
  <property fmtid="{D5CDD505-2E9C-101B-9397-08002B2CF9AE}" pid="20" name="Prestataire(s)">
    <vt:lpwstr/>
  </property>
  <property fmtid="{D5CDD505-2E9C-101B-9397-08002B2CF9AE}" pid="21" name="Classification">
    <vt:lpwstr/>
  </property>
  <property fmtid="{D5CDD505-2E9C-101B-9397-08002B2CF9AE}" pid="22" name="Sort_x0020_Final_x0020__x0028_Archivage_x0029_1">
    <vt:lpwstr/>
  </property>
  <property fmtid="{D5CDD505-2E9C-101B-9397-08002B2CF9AE}" pid="23" name="Prestataire_x0028_s_x0029_">
    <vt:lpwstr/>
  </property>
  <property fmtid="{D5CDD505-2E9C-101B-9397-08002B2CF9AE}" pid="24" name="Statut_x0020_du_x0020_document">
    <vt:lpwstr/>
  </property>
  <property fmtid="{D5CDD505-2E9C-101B-9397-08002B2CF9AE}" pid="25" name="Cat_x00e9_gorie_x0020_Documentaire">
    <vt:lpwstr/>
  </property>
  <property fmtid="{D5CDD505-2E9C-101B-9397-08002B2CF9AE}" pid="26" name="March_x00e9_">
    <vt:lpwstr/>
  </property>
  <property fmtid="{D5CDD505-2E9C-101B-9397-08002B2CF9AE}" pid="27" name="Direction_x0020__x002F__x0020_Service">
    <vt:lpwstr/>
  </property>
  <property fmtid="{D5CDD505-2E9C-101B-9397-08002B2CF9AE}" pid="28" name="Version_x0020_Applicative0">
    <vt:lpwstr/>
  </property>
  <property fmtid="{D5CDD505-2E9C-101B-9397-08002B2CF9AE}" pid="29" name="Type_x0020_de_x0020_document_x0020_ANS">
    <vt:lpwstr/>
  </property>
  <property fmtid="{D5CDD505-2E9C-101B-9397-08002B2CF9AE}" pid="30" name="MSIP_Label_fe9645ce-24f7-4fa7-847c-11dc6037a35a_Enabled">
    <vt:lpwstr>true</vt:lpwstr>
  </property>
  <property fmtid="{D5CDD505-2E9C-101B-9397-08002B2CF9AE}" pid="31" name="MSIP_Label_fe9645ce-24f7-4fa7-847c-11dc6037a35a_SetDate">
    <vt:lpwstr>2025-09-17T10:26:00Z</vt:lpwstr>
  </property>
  <property fmtid="{D5CDD505-2E9C-101B-9397-08002B2CF9AE}" pid="32" name="MSIP_Label_fe9645ce-24f7-4fa7-847c-11dc6037a35a_Method">
    <vt:lpwstr>Standard</vt:lpwstr>
  </property>
  <property fmtid="{D5CDD505-2E9C-101B-9397-08002B2CF9AE}" pid="33" name="MSIP_Label_fe9645ce-24f7-4fa7-847c-11dc6037a35a_Name">
    <vt:lpwstr>(FRA) C-Confidentiel</vt:lpwstr>
  </property>
  <property fmtid="{D5CDD505-2E9C-101B-9397-08002B2CF9AE}" pid="34" name="MSIP_Label_fe9645ce-24f7-4fa7-847c-11dc6037a35a_SiteId">
    <vt:lpwstr>b9e9ed43-edf4-4755-925b-76f18f50dbe7</vt:lpwstr>
  </property>
  <property fmtid="{D5CDD505-2E9C-101B-9397-08002B2CF9AE}" pid="35" name="MSIP_Label_fe9645ce-24f7-4fa7-847c-11dc6037a35a_ActionId">
    <vt:lpwstr>9289d99e-15fc-49f3-a2ff-3a25ac990aec</vt:lpwstr>
  </property>
  <property fmtid="{D5CDD505-2E9C-101B-9397-08002B2CF9AE}" pid="36" name="MSIP_Label_fe9645ce-24f7-4fa7-847c-11dc6037a35a_ContentBits">
    <vt:lpwstr>0</vt:lpwstr>
  </property>
  <property fmtid="{D5CDD505-2E9C-101B-9397-08002B2CF9AE}" pid="37" name="MSIP_Label_fe9645ce-24f7-4fa7-847c-11dc6037a35a_Tag">
    <vt:lpwstr>10, 3, 0, 1</vt:lpwstr>
  </property>
  <property fmtid="{D5CDD505-2E9C-101B-9397-08002B2CF9AE}" pid="38" name="xd_ProgID">
    <vt:lpwstr/>
  </property>
  <property fmtid="{D5CDD505-2E9C-101B-9397-08002B2CF9AE}" pid="39" name="ComplianceAssetId">
    <vt:lpwstr/>
  </property>
  <property fmtid="{D5CDD505-2E9C-101B-9397-08002B2CF9AE}" pid="40" name="TemplateUrl">
    <vt:lpwstr/>
  </property>
  <property fmtid="{D5CDD505-2E9C-101B-9397-08002B2CF9AE}" pid="41" name="TriggerFlowInfo">
    <vt:lpwstr/>
  </property>
  <property fmtid="{D5CDD505-2E9C-101B-9397-08002B2CF9AE}" pid="42" name="xd_Signature">
    <vt:bool>false</vt:bool>
  </property>
</Properties>
</file>